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ADLaM Display" panose="02010000000000000000" pitchFamily="2" charset="0"/>
      <p:regular r:id="rId23"/>
    </p:embeddedFont>
    <p:embeddedFont>
      <p:font typeface="Arimo" panose="020B0604020202020204" charset="0"/>
      <p:regular r:id="rId24"/>
    </p:embeddedFont>
    <p:embeddedFont>
      <p:font typeface="Arimo Bold" panose="020B0604020202020204" charset="0"/>
      <p:regular r:id="rId25"/>
    </p:embeddedFont>
    <p:embeddedFont>
      <p:font typeface="Arimo Bold Italics" panose="020B0604020202020204" charset="0"/>
      <p:regular r:id="rId26"/>
    </p:embeddedFont>
    <p:embeddedFont>
      <p:font typeface="Arimo Italics" panose="020B0604020202020204" charset="0"/>
      <p:regular r:id="rId27"/>
    </p:embeddedFont>
    <p:embeddedFont>
      <p:font typeface="Barlow" panose="020F0502020204030204" pitchFamily="2" charset="-94"/>
      <p:regular r:id="rId28"/>
    </p:embeddedFont>
    <p:embeddedFont>
      <p:font typeface="Bevan" panose="020B0604020202020204" charset="-94"/>
      <p:regular r:id="rId29"/>
    </p:embeddedFont>
    <p:embeddedFont>
      <p:font typeface="Canva Sans" panose="020B0604020202020204" charset="0"/>
      <p:regular r:id="rId30"/>
    </p:embeddedFont>
    <p:embeddedFont>
      <p:font typeface="Canva Sans Bold" panose="020B0604020202020204" charset="0"/>
      <p:regular r:id="rId31"/>
    </p:embeddedFont>
    <p:embeddedFont>
      <p:font typeface="Canva Sans Bold Italics" panose="020B0604020202020204" charset="0"/>
      <p:regular r:id="rId32"/>
    </p:embeddedFont>
    <p:embeddedFont>
      <p:font typeface="DejaVu Serif Bold" panose="020B0604020202020204" charset="0"/>
      <p:regular r:id="rId33"/>
    </p:embeddedFont>
    <p:embeddedFont>
      <p:font typeface="Open Sans" panose="020B0606030504020204" pitchFamily="34" charset="0"/>
      <p:regular r:id="rId34"/>
    </p:embeddedFont>
    <p:embeddedFont>
      <p:font typeface="Open Sans Bold" panose="020B0604020202020204" charset="0"/>
      <p:regular r:id="rId35"/>
    </p:embeddedFont>
    <p:embeddedFont>
      <p:font typeface="Pridi" panose="020B0502040204020203" pitchFamily="2" charset="-34"/>
      <p:regular r:id="rId36"/>
    </p:embeddedFont>
    <p:embeddedFont>
      <p:font typeface="Roboto Bold" panose="020B060402020202020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E1FC03-621E-40FF-81A5-992CD654ADC8}" type="datetimeFigureOut">
              <a:rPr lang="tr-TR" smtClean="0"/>
              <a:t>28.08.2025</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BBB6F5-7870-40E7-AFEF-F164FBF943C2}" type="slidenum">
              <a:rPr lang="tr-TR" smtClean="0"/>
              <a:t>‹#›</a:t>
            </a:fld>
            <a:endParaRPr lang="tr-TR"/>
          </a:p>
        </p:txBody>
      </p:sp>
    </p:spTree>
    <p:extLst>
      <p:ext uri="{BB962C8B-B14F-4D97-AF65-F5344CB8AC3E}">
        <p14:creationId xmlns:p14="http://schemas.microsoft.com/office/powerpoint/2010/main" val="1753163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C0BBB6F5-7870-40E7-AFEF-F164FBF943C2}" type="slidenum">
              <a:rPr lang="tr-TR" smtClean="0"/>
              <a:t>8</a:t>
            </a:fld>
            <a:endParaRPr lang="tr-TR"/>
          </a:p>
        </p:txBody>
      </p:sp>
    </p:spTree>
    <p:extLst>
      <p:ext uri="{BB962C8B-B14F-4D97-AF65-F5344CB8AC3E}">
        <p14:creationId xmlns:p14="http://schemas.microsoft.com/office/powerpoint/2010/main" val="947918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png"/><Relationship Id="rId3" Type="http://schemas.openxmlformats.org/officeDocument/2006/relationships/image" Target="../media/image41.jpeg"/><Relationship Id="rId7" Type="http://schemas.openxmlformats.org/officeDocument/2006/relationships/image" Target="../media/image45.svg"/><Relationship Id="rId12" Type="http://schemas.openxmlformats.org/officeDocument/2006/relationships/image" Target="../media/image49.sv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43.svg"/><Relationship Id="rId10" Type="http://schemas.openxmlformats.org/officeDocument/2006/relationships/hyperlink" Target="mailto:xxxxxxx@bartin.edu.tr" TargetMode="External"/><Relationship Id="rId4" Type="http://schemas.openxmlformats.org/officeDocument/2006/relationships/image" Target="../media/image42.png"/><Relationship Id="rId9" Type="http://schemas.openxmlformats.org/officeDocument/2006/relationships/image" Target="../media/image47.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mailto:xxxxxxx@bartin.edu.tr"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t="16122" b="12675"/>
          <a:stretch>
            <a:fillRect/>
          </a:stretch>
        </p:blipFill>
        <p:spPr>
          <a:xfrm>
            <a:off x="20" y="10"/>
            <a:ext cx="18287980" cy="1028699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endParaRPr lang="en-US" sz="5400" b="1" spc="-1094" dirty="0">
              <a:solidFill>
                <a:schemeClr val="tx1">
                  <a:lumMod val="85000"/>
                  <a:lumOff val="15000"/>
                </a:schemeClr>
              </a:solidFill>
              <a:latin typeface="ADLaM Display" panose="020F0502020204030204" pitchFamily="2" charset="0"/>
              <a:ea typeface="ADLaM Display" panose="020F0502020204030204" pitchFamily="2" charset="0"/>
              <a:cs typeface="ADLaM Display" panose="020F0502020204030204" pitchFamily="2" charset="0"/>
              <a:sym typeface="Roca Two Heavy"/>
            </a:endParaRP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6AD3258-FB9B-9C0A-8076-C34F3D744C95}"/>
              </a:ext>
            </a:extLst>
          </p:cNvPr>
          <p:cNvSpPr/>
          <p:nvPr/>
        </p:nvSpPr>
        <p:spPr>
          <a:xfrm>
            <a:off x="5937833" y="7998979"/>
            <a:ext cx="6412333" cy="923330"/>
          </a:xfrm>
          <a:prstGeom prst="rect">
            <a:avLst/>
          </a:prstGeom>
          <a:noFill/>
        </p:spPr>
        <p:txBody>
          <a:bodyPr wrap="none" lIns="91440" tIns="45720" rIns="91440" bIns="45720">
            <a:spAutoFit/>
          </a:bodyPr>
          <a:lstStyle/>
          <a:p>
            <a:pPr algn="ctr"/>
            <a:r>
              <a:rPr lang="tr-TR" sz="5400" dirty="0">
                <a:ln w="0"/>
                <a:effectLst>
                  <a:outerShdw blurRad="38100" dist="19050" dir="2700000" algn="tl" rotWithShape="0">
                    <a:schemeClr val="dk1">
                      <a:alpha val="40000"/>
                    </a:schemeClr>
                  </a:outerShdw>
                </a:effectLst>
              </a:rPr>
              <a:t>WELCOME TO BARTIN</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030314" y="6392314"/>
            <a:ext cx="4257686" cy="3938359"/>
          </a:xfrm>
          <a:custGeom>
            <a:avLst/>
            <a:gdLst/>
            <a:ahLst/>
            <a:cxnLst/>
            <a:rect l="l" t="t" r="r" b="b"/>
            <a:pathLst>
              <a:path w="4257686" h="3938359">
                <a:moveTo>
                  <a:pt x="0" y="0"/>
                </a:moveTo>
                <a:lnTo>
                  <a:pt x="4257686" y="0"/>
                </a:lnTo>
                <a:lnTo>
                  <a:pt x="4257686" y="3938360"/>
                </a:lnTo>
                <a:lnTo>
                  <a:pt x="0" y="3938360"/>
                </a:lnTo>
                <a:lnTo>
                  <a:pt x="0" y="0"/>
                </a:lnTo>
                <a:close/>
              </a:path>
            </a:pathLst>
          </a:custGeom>
          <a:blipFill>
            <a:blip r:embed="rId2"/>
            <a:stretch>
              <a:fillRect/>
            </a:stretch>
          </a:blipFill>
        </p:spPr>
        <p:txBody>
          <a:bodyPr/>
          <a:lstStyle/>
          <a:p>
            <a:endParaRPr lang="tr-TR"/>
          </a:p>
        </p:txBody>
      </p:sp>
      <p:sp>
        <p:nvSpPr>
          <p:cNvPr id="3" name="Freeform 3"/>
          <p:cNvSpPr/>
          <p:nvPr/>
        </p:nvSpPr>
        <p:spPr>
          <a:xfrm>
            <a:off x="202315" y="6253998"/>
            <a:ext cx="3952733" cy="3938359"/>
          </a:xfrm>
          <a:custGeom>
            <a:avLst/>
            <a:gdLst/>
            <a:ahLst/>
            <a:cxnLst/>
            <a:rect l="l" t="t" r="r" b="b"/>
            <a:pathLst>
              <a:path w="3952733" h="3938359">
                <a:moveTo>
                  <a:pt x="0" y="0"/>
                </a:moveTo>
                <a:lnTo>
                  <a:pt x="3952733" y="0"/>
                </a:lnTo>
                <a:lnTo>
                  <a:pt x="3952733" y="3938359"/>
                </a:lnTo>
                <a:lnTo>
                  <a:pt x="0" y="3938359"/>
                </a:lnTo>
                <a:lnTo>
                  <a:pt x="0" y="0"/>
                </a:lnTo>
                <a:close/>
              </a:path>
            </a:pathLst>
          </a:custGeom>
          <a:blipFill>
            <a:blip r:embed="rId3">
              <a:alphaModFix amt="61000"/>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TextBox 4"/>
          <p:cNvSpPr txBox="1"/>
          <p:nvPr/>
        </p:nvSpPr>
        <p:spPr>
          <a:xfrm>
            <a:off x="1028700" y="2833405"/>
            <a:ext cx="14522053" cy="4563041"/>
          </a:xfrm>
          <a:prstGeom prst="rect">
            <a:avLst/>
          </a:prstGeom>
        </p:spPr>
        <p:txBody>
          <a:bodyPr lIns="0" tIns="0" rIns="0" bIns="0" rtlCol="0" anchor="t">
            <a:spAutoFit/>
          </a:bodyPr>
          <a:lstStyle/>
          <a:p>
            <a:pPr algn="just">
              <a:lnSpc>
                <a:spcPts val="3643"/>
              </a:lnSpc>
              <a:spcBef>
                <a:spcPct val="0"/>
              </a:spcBef>
            </a:pPr>
            <a:r>
              <a:rPr lang="en-US" sz="2602" b="1">
                <a:solidFill>
                  <a:srgbClr val="000000"/>
                </a:solidFill>
                <a:latin typeface="Canva Sans Bold"/>
                <a:ea typeface="Canva Sans Bold"/>
                <a:cs typeface="Canva Sans Bold"/>
                <a:sym typeface="Canva Sans Bold"/>
              </a:rPr>
              <a:t>Where to Shop: </a:t>
            </a:r>
          </a:p>
          <a:p>
            <a:pPr algn="just">
              <a:lnSpc>
                <a:spcPts val="3643"/>
              </a:lnSpc>
              <a:spcBef>
                <a:spcPct val="0"/>
              </a:spcBef>
            </a:pPr>
            <a:endParaRPr lang="en-US" sz="2602" b="1">
              <a:solidFill>
                <a:srgbClr val="000000"/>
              </a:solidFill>
              <a:latin typeface="Canva Sans Bold"/>
              <a:ea typeface="Canva Sans Bold"/>
              <a:cs typeface="Canva Sans Bold"/>
              <a:sym typeface="Canva Sans Bold"/>
            </a:endParaRPr>
          </a:p>
          <a:p>
            <a:pPr algn="just">
              <a:lnSpc>
                <a:spcPts val="3643"/>
              </a:lnSpc>
              <a:spcBef>
                <a:spcPct val="0"/>
              </a:spcBef>
            </a:pPr>
            <a:r>
              <a:rPr lang="en-US" sz="2602">
                <a:solidFill>
                  <a:srgbClr val="000000"/>
                </a:solidFill>
                <a:latin typeface="Canva Sans"/>
                <a:ea typeface="Canva Sans"/>
                <a:cs typeface="Canva Sans"/>
                <a:sym typeface="Canva Sans"/>
              </a:rPr>
              <a:t>Grocery stores such as Migros, BİM, A101, and Şok are widely available throughout the area.</a:t>
            </a:r>
          </a:p>
          <a:p>
            <a:pPr algn="just">
              <a:lnSpc>
                <a:spcPts val="3643"/>
              </a:lnSpc>
              <a:spcBef>
                <a:spcPct val="0"/>
              </a:spcBef>
            </a:pPr>
            <a:r>
              <a:rPr lang="en-US" sz="2602">
                <a:solidFill>
                  <a:srgbClr val="000000"/>
                </a:solidFill>
                <a:latin typeface="Canva Sans"/>
                <a:ea typeface="Canva Sans"/>
                <a:cs typeface="Canva Sans"/>
                <a:sym typeface="Canva Sans"/>
              </a:rPr>
              <a:t>Bartın has little local AVM’s where you can find everything you need.</a:t>
            </a:r>
          </a:p>
          <a:p>
            <a:pPr algn="just">
              <a:lnSpc>
                <a:spcPts val="3643"/>
              </a:lnSpc>
              <a:spcBef>
                <a:spcPct val="0"/>
              </a:spcBef>
            </a:pPr>
            <a:r>
              <a:rPr lang="en-US" sz="2602">
                <a:solidFill>
                  <a:srgbClr val="000000"/>
                </a:solidFill>
                <a:latin typeface="Canva Sans"/>
                <a:ea typeface="Canva Sans"/>
                <a:cs typeface="Canva Sans"/>
                <a:sym typeface="Canva Sans"/>
              </a:rPr>
              <a:t>Weekly markets (pazar) offer fresh local fruits and vegetables. </a:t>
            </a:r>
          </a:p>
          <a:p>
            <a:pPr algn="just">
              <a:lnSpc>
                <a:spcPts val="3643"/>
              </a:lnSpc>
              <a:spcBef>
                <a:spcPct val="0"/>
              </a:spcBef>
            </a:pPr>
            <a:endParaRPr lang="en-US" sz="2602">
              <a:solidFill>
                <a:srgbClr val="000000"/>
              </a:solidFill>
              <a:latin typeface="Canva Sans"/>
              <a:ea typeface="Canva Sans"/>
              <a:cs typeface="Canva Sans"/>
              <a:sym typeface="Canva Sans"/>
            </a:endParaRPr>
          </a:p>
          <a:p>
            <a:pPr algn="just">
              <a:lnSpc>
                <a:spcPts val="3643"/>
              </a:lnSpc>
              <a:spcBef>
                <a:spcPct val="0"/>
              </a:spcBef>
            </a:pPr>
            <a:r>
              <a:rPr lang="en-US" sz="2602" b="1">
                <a:solidFill>
                  <a:srgbClr val="000000"/>
                </a:solidFill>
                <a:latin typeface="Canva Sans Bold"/>
                <a:ea typeface="Canva Sans Bold"/>
                <a:cs typeface="Canva Sans Bold"/>
                <a:sym typeface="Canva Sans Bold"/>
              </a:rPr>
              <a:t>Essentials: </a:t>
            </a:r>
          </a:p>
          <a:p>
            <a:pPr algn="just">
              <a:lnSpc>
                <a:spcPts val="3643"/>
              </a:lnSpc>
              <a:spcBef>
                <a:spcPct val="0"/>
              </a:spcBef>
            </a:pPr>
            <a:endParaRPr lang="en-US" sz="2602" b="1">
              <a:solidFill>
                <a:srgbClr val="000000"/>
              </a:solidFill>
              <a:latin typeface="Canva Sans Bold"/>
              <a:ea typeface="Canva Sans Bold"/>
              <a:cs typeface="Canva Sans Bold"/>
              <a:sym typeface="Canva Sans Bold"/>
            </a:endParaRPr>
          </a:p>
          <a:p>
            <a:pPr algn="l">
              <a:lnSpc>
                <a:spcPts val="3643"/>
              </a:lnSpc>
              <a:spcBef>
                <a:spcPct val="0"/>
              </a:spcBef>
            </a:pPr>
            <a:r>
              <a:rPr lang="en-US" sz="2602">
                <a:solidFill>
                  <a:srgbClr val="000000"/>
                </a:solidFill>
                <a:latin typeface="Canva Sans"/>
                <a:ea typeface="Canva Sans"/>
                <a:cs typeface="Canva Sans"/>
                <a:sym typeface="Canva Sans"/>
              </a:rPr>
              <a:t>Pharmacies, stationery shops, and mobile service stores are easily found </a:t>
            </a:r>
          </a:p>
          <a:p>
            <a:pPr algn="l">
              <a:lnSpc>
                <a:spcPts val="3643"/>
              </a:lnSpc>
              <a:spcBef>
                <a:spcPct val="0"/>
              </a:spcBef>
            </a:pPr>
            <a:r>
              <a:rPr lang="en-US" sz="2602">
                <a:solidFill>
                  <a:srgbClr val="000000"/>
                </a:solidFill>
                <a:latin typeface="Canva Sans"/>
                <a:ea typeface="Canva Sans"/>
                <a:cs typeface="Canva Sans"/>
                <a:sym typeface="Canva Sans"/>
              </a:rPr>
              <a:t>near the campuses. </a:t>
            </a:r>
          </a:p>
        </p:txBody>
      </p:sp>
      <p:sp>
        <p:nvSpPr>
          <p:cNvPr id="5" name="Freeform 5"/>
          <p:cNvSpPr/>
          <p:nvPr/>
        </p:nvSpPr>
        <p:spPr>
          <a:xfrm>
            <a:off x="13832866" y="2530583"/>
            <a:ext cx="3933529" cy="3597391"/>
          </a:xfrm>
          <a:custGeom>
            <a:avLst/>
            <a:gdLst/>
            <a:ahLst/>
            <a:cxnLst/>
            <a:rect l="l" t="t" r="r" b="b"/>
            <a:pathLst>
              <a:path w="3933529" h="3597391">
                <a:moveTo>
                  <a:pt x="0" y="0"/>
                </a:moveTo>
                <a:lnTo>
                  <a:pt x="3933529" y="0"/>
                </a:lnTo>
                <a:lnTo>
                  <a:pt x="3933529" y="3597391"/>
                </a:lnTo>
                <a:lnTo>
                  <a:pt x="0" y="3597391"/>
                </a:lnTo>
                <a:lnTo>
                  <a:pt x="0" y="0"/>
                </a:lnTo>
                <a:close/>
              </a:path>
            </a:pathLst>
          </a:custGeom>
          <a:blipFill>
            <a:blip r:embed="rId5">
              <a:alphaModFix amt="31999"/>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TextBox 6"/>
          <p:cNvSpPr txBox="1"/>
          <p:nvPr/>
        </p:nvSpPr>
        <p:spPr>
          <a:xfrm>
            <a:off x="1377704" y="819150"/>
            <a:ext cx="15548313" cy="1604644"/>
          </a:xfrm>
          <a:prstGeom prst="rect">
            <a:avLst/>
          </a:prstGeom>
        </p:spPr>
        <p:txBody>
          <a:bodyPr lIns="0" tIns="0" rIns="0" bIns="0" rtlCol="0" anchor="t">
            <a:spAutoFit/>
          </a:bodyPr>
          <a:lstStyle/>
          <a:p>
            <a:pPr algn="ctr">
              <a:lnSpc>
                <a:spcPts val="12880"/>
              </a:lnSpc>
            </a:pPr>
            <a:r>
              <a:rPr lang="en-US" sz="9200" b="1">
                <a:solidFill>
                  <a:srgbClr val="587FB4"/>
                </a:solidFill>
                <a:latin typeface="Arimo Bold"/>
                <a:ea typeface="Arimo Bold"/>
                <a:cs typeface="Arimo Bold"/>
                <a:sym typeface="Arimo Bold"/>
              </a:rPr>
              <a:t>🛍️ Shopping &amp; Daily Needs </a:t>
            </a:r>
          </a:p>
        </p:txBody>
      </p:sp>
      <p:sp>
        <p:nvSpPr>
          <p:cNvPr id="7" name="TextBox 7"/>
          <p:cNvSpPr txBox="1"/>
          <p:nvPr/>
        </p:nvSpPr>
        <p:spPr>
          <a:xfrm>
            <a:off x="4057409" y="4062579"/>
            <a:ext cx="10173182" cy="2453640"/>
          </a:xfrm>
          <a:prstGeom prst="rect">
            <a:avLst/>
          </a:prstGeom>
        </p:spPr>
        <p:txBody>
          <a:bodyPr lIns="0" tIns="0" rIns="0" bIns="0" rtlCol="0" anchor="t">
            <a:spAutoFit/>
          </a:bodyPr>
          <a:lstStyle/>
          <a:p>
            <a:pPr algn="ctr">
              <a:lnSpc>
                <a:spcPts val="20160"/>
              </a:lnSpc>
              <a:spcBef>
                <a:spcPct val="0"/>
              </a:spcBef>
            </a:pPr>
            <a:r>
              <a:rPr lang="en-US" sz="14400">
                <a:solidFill>
                  <a:srgbClr val="AFC3DA">
                    <a:alpha val="18824"/>
                  </a:srgbClr>
                </a:solidFill>
                <a:latin typeface="Bevan"/>
                <a:ea typeface="Bevan"/>
                <a:cs typeface="Bevan"/>
                <a:sym typeface="Bevan"/>
              </a:rPr>
              <a:t>BARTIN</a:t>
            </a:r>
          </a:p>
        </p:txBody>
      </p:sp>
    </p:spTree>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59854" y="-514984"/>
            <a:ext cx="9963809" cy="12150987"/>
          </a:xfrm>
          <a:custGeom>
            <a:avLst/>
            <a:gdLst/>
            <a:ahLst/>
            <a:cxnLst/>
            <a:rect l="l" t="t" r="r" b="b"/>
            <a:pathLst>
              <a:path w="9963809" h="12150987">
                <a:moveTo>
                  <a:pt x="0" y="0"/>
                </a:moveTo>
                <a:lnTo>
                  <a:pt x="9963810" y="0"/>
                </a:lnTo>
                <a:lnTo>
                  <a:pt x="9963810" y="12150987"/>
                </a:lnTo>
                <a:lnTo>
                  <a:pt x="0" y="12150987"/>
                </a:lnTo>
                <a:lnTo>
                  <a:pt x="0" y="0"/>
                </a:lnTo>
                <a:close/>
              </a:path>
            </a:pathLst>
          </a:custGeom>
          <a:blipFill>
            <a:blip r:embed="rId2">
              <a:alphaModFix amt="25000"/>
            </a:blip>
            <a:stretch>
              <a:fillRect/>
            </a:stretch>
          </a:blipFill>
        </p:spPr>
        <p:txBody>
          <a:bodyPr/>
          <a:lstStyle/>
          <a:p>
            <a:endParaRPr lang="tr-TR"/>
          </a:p>
        </p:txBody>
      </p:sp>
      <p:grpSp>
        <p:nvGrpSpPr>
          <p:cNvPr id="3" name="Group 3"/>
          <p:cNvGrpSpPr/>
          <p:nvPr/>
        </p:nvGrpSpPr>
        <p:grpSpPr>
          <a:xfrm>
            <a:off x="15117731" y="3845978"/>
            <a:ext cx="2597335" cy="2597335"/>
            <a:chOff x="0" y="0"/>
            <a:chExt cx="812800" cy="812800"/>
          </a:xfrm>
        </p:grpSpPr>
        <p:sp>
          <p:nvSpPr>
            <p:cNvPr id="4" name="Freeform 4"/>
            <p:cNvSpPr/>
            <p:nvPr/>
          </p:nvSpPr>
          <p:spPr>
            <a:xfrm>
              <a:off x="0" y="0"/>
              <a:ext cx="812800" cy="812800"/>
            </a:xfrm>
            <a:custGeom>
              <a:avLst/>
              <a:gdLst/>
              <a:ahLst/>
              <a:cxnLst/>
              <a:rect l="l" t="t" r="r" b="b"/>
              <a:pathLst>
                <a:path w="812800" h="812800">
                  <a:moveTo>
                    <a:pt x="68556" y="0"/>
                  </a:moveTo>
                  <a:lnTo>
                    <a:pt x="744244" y="0"/>
                  </a:lnTo>
                  <a:cubicBezTo>
                    <a:pt x="782106" y="0"/>
                    <a:pt x="812800" y="30694"/>
                    <a:pt x="812800" y="68556"/>
                  </a:cubicBezTo>
                  <a:lnTo>
                    <a:pt x="812800" y="744244"/>
                  </a:lnTo>
                  <a:cubicBezTo>
                    <a:pt x="812800" y="782106"/>
                    <a:pt x="782106" y="812800"/>
                    <a:pt x="744244" y="812800"/>
                  </a:cubicBezTo>
                  <a:lnTo>
                    <a:pt x="68556" y="812800"/>
                  </a:lnTo>
                  <a:cubicBezTo>
                    <a:pt x="30694" y="812800"/>
                    <a:pt x="0" y="782106"/>
                    <a:pt x="0" y="744244"/>
                  </a:cubicBezTo>
                  <a:lnTo>
                    <a:pt x="0" y="68556"/>
                  </a:lnTo>
                  <a:cubicBezTo>
                    <a:pt x="0" y="30694"/>
                    <a:pt x="30694" y="0"/>
                    <a:pt x="68556" y="0"/>
                  </a:cubicBezTo>
                  <a:close/>
                </a:path>
              </a:pathLst>
            </a:custGeom>
            <a:blipFill>
              <a:blip r:embed="rId3"/>
              <a:stretch>
                <a:fillRect l="-25549" r="-25549"/>
              </a:stretch>
            </a:blipFill>
          </p:spPr>
          <p:txBody>
            <a:bodyPr/>
            <a:lstStyle/>
            <a:p>
              <a:endParaRPr lang="tr-TR"/>
            </a:p>
          </p:txBody>
        </p:sp>
      </p:grpSp>
      <p:grpSp>
        <p:nvGrpSpPr>
          <p:cNvPr id="5" name="Group 5"/>
          <p:cNvGrpSpPr/>
          <p:nvPr/>
        </p:nvGrpSpPr>
        <p:grpSpPr>
          <a:xfrm>
            <a:off x="15117731" y="732637"/>
            <a:ext cx="2597335" cy="2597335"/>
            <a:chOff x="0" y="0"/>
            <a:chExt cx="812800" cy="812800"/>
          </a:xfrm>
        </p:grpSpPr>
        <p:sp>
          <p:nvSpPr>
            <p:cNvPr id="6" name="Freeform 6"/>
            <p:cNvSpPr/>
            <p:nvPr/>
          </p:nvSpPr>
          <p:spPr>
            <a:xfrm>
              <a:off x="0" y="0"/>
              <a:ext cx="812800" cy="812800"/>
            </a:xfrm>
            <a:custGeom>
              <a:avLst/>
              <a:gdLst/>
              <a:ahLst/>
              <a:cxnLst/>
              <a:rect l="l" t="t" r="r" b="b"/>
              <a:pathLst>
                <a:path w="812800" h="812800">
                  <a:moveTo>
                    <a:pt x="68556" y="0"/>
                  </a:moveTo>
                  <a:lnTo>
                    <a:pt x="744244" y="0"/>
                  </a:lnTo>
                  <a:cubicBezTo>
                    <a:pt x="782106" y="0"/>
                    <a:pt x="812800" y="30694"/>
                    <a:pt x="812800" y="68556"/>
                  </a:cubicBezTo>
                  <a:lnTo>
                    <a:pt x="812800" y="744244"/>
                  </a:lnTo>
                  <a:cubicBezTo>
                    <a:pt x="812800" y="782106"/>
                    <a:pt x="782106" y="812800"/>
                    <a:pt x="744244" y="812800"/>
                  </a:cubicBezTo>
                  <a:lnTo>
                    <a:pt x="68556" y="812800"/>
                  </a:lnTo>
                  <a:cubicBezTo>
                    <a:pt x="30694" y="812800"/>
                    <a:pt x="0" y="782106"/>
                    <a:pt x="0" y="744244"/>
                  </a:cubicBezTo>
                  <a:lnTo>
                    <a:pt x="0" y="68556"/>
                  </a:lnTo>
                  <a:cubicBezTo>
                    <a:pt x="0" y="30694"/>
                    <a:pt x="30694" y="0"/>
                    <a:pt x="68556" y="0"/>
                  </a:cubicBezTo>
                  <a:close/>
                </a:path>
              </a:pathLst>
            </a:custGeom>
            <a:blipFill>
              <a:blip r:embed="rId4"/>
              <a:stretch>
                <a:fillRect l="-25136" r="-25136"/>
              </a:stretch>
            </a:blipFill>
          </p:spPr>
          <p:txBody>
            <a:bodyPr/>
            <a:lstStyle/>
            <a:p>
              <a:endParaRPr lang="tr-TR"/>
            </a:p>
          </p:txBody>
        </p:sp>
      </p:grpSp>
      <p:grpSp>
        <p:nvGrpSpPr>
          <p:cNvPr id="7" name="Group 7"/>
          <p:cNvGrpSpPr/>
          <p:nvPr/>
        </p:nvGrpSpPr>
        <p:grpSpPr>
          <a:xfrm>
            <a:off x="15117731" y="6957028"/>
            <a:ext cx="2597335" cy="2597335"/>
            <a:chOff x="0" y="0"/>
            <a:chExt cx="812800" cy="812800"/>
          </a:xfrm>
        </p:grpSpPr>
        <p:sp>
          <p:nvSpPr>
            <p:cNvPr id="8" name="Freeform 8"/>
            <p:cNvSpPr/>
            <p:nvPr/>
          </p:nvSpPr>
          <p:spPr>
            <a:xfrm>
              <a:off x="0" y="0"/>
              <a:ext cx="812800" cy="812800"/>
            </a:xfrm>
            <a:custGeom>
              <a:avLst/>
              <a:gdLst/>
              <a:ahLst/>
              <a:cxnLst/>
              <a:rect l="l" t="t" r="r" b="b"/>
              <a:pathLst>
                <a:path w="812800" h="812800">
                  <a:moveTo>
                    <a:pt x="68556" y="0"/>
                  </a:moveTo>
                  <a:lnTo>
                    <a:pt x="744244" y="0"/>
                  </a:lnTo>
                  <a:cubicBezTo>
                    <a:pt x="782106" y="0"/>
                    <a:pt x="812800" y="30694"/>
                    <a:pt x="812800" y="68556"/>
                  </a:cubicBezTo>
                  <a:lnTo>
                    <a:pt x="812800" y="744244"/>
                  </a:lnTo>
                  <a:cubicBezTo>
                    <a:pt x="812800" y="782106"/>
                    <a:pt x="782106" y="812800"/>
                    <a:pt x="744244" y="812800"/>
                  </a:cubicBezTo>
                  <a:lnTo>
                    <a:pt x="68556" y="812800"/>
                  </a:lnTo>
                  <a:cubicBezTo>
                    <a:pt x="30694" y="812800"/>
                    <a:pt x="0" y="782106"/>
                    <a:pt x="0" y="744244"/>
                  </a:cubicBezTo>
                  <a:lnTo>
                    <a:pt x="0" y="68556"/>
                  </a:lnTo>
                  <a:cubicBezTo>
                    <a:pt x="0" y="30694"/>
                    <a:pt x="30694" y="0"/>
                    <a:pt x="68556" y="0"/>
                  </a:cubicBezTo>
                  <a:close/>
                </a:path>
              </a:pathLst>
            </a:custGeom>
            <a:blipFill>
              <a:blip r:embed="rId5"/>
              <a:stretch>
                <a:fillRect l="-16747" r="-16747"/>
              </a:stretch>
            </a:blipFill>
          </p:spPr>
          <p:txBody>
            <a:bodyPr/>
            <a:lstStyle/>
            <a:p>
              <a:endParaRPr lang="tr-TR"/>
            </a:p>
          </p:txBody>
        </p:sp>
      </p:grpSp>
      <p:sp>
        <p:nvSpPr>
          <p:cNvPr id="9" name="TextBox 9"/>
          <p:cNvSpPr txBox="1"/>
          <p:nvPr/>
        </p:nvSpPr>
        <p:spPr>
          <a:xfrm>
            <a:off x="463581" y="1481763"/>
            <a:ext cx="12436015" cy="8805237"/>
          </a:xfrm>
          <a:prstGeom prst="rect">
            <a:avLst/>
          </a:prstGeom>
        </p:spPr>
        <p:txBody>
          <a:bodyPr lIns="0" tIns="0" rIns="0" bIns="0" rtlCol="0" anchor="t">
            <a:spAutoFit/>
          </a:bodyPr>
          <a:lstStyle/>
          <a:p>
            <a:pPr algn="just">
              <a:lnSpc>
                <a:spcPts val="5040"/>
              </a:lnSpc>
              <a:spcBef>
                <a:spcPct val="0"/>
              </a:spcBef>
            </a:pPr>
            <a:endParaRPr/>
          </a:p>
          <a:p>
            <a:pPr algn="just">
              <a:lnSpc>
                <a:spcPts val="5040"/>
              </a:lnSpc>
              <a:spcBef>
                <a:spcPct val="0"/>
              </a:spcBef>
            </a:pPr>
            <a:r>
              <a:rPr lang="en-US" sz="3600" b="1">
                <a:solidFill>
                  <a:srgbClr val="000000"/>
                </a:solidFill>
                <a:latin typeface="Arimo Bold"/>
                <a:ea typeface="Arimo Bold"/>
                <a:cs typeface="Arimo Bold"/>
                <a:sym typeface="Arimo Bold"/>
              </a:rPr>
              <a:t>Turkish Culture – What to Know: </a:t>
            </a:r>
          </a:p>
          <a:p>
            <a:pPr algn="just">
              <a:lnSpc>
                <a:spcPts val="5040"/>
              </a:lnSpc>
              <a:spcBef>
                <a:spcPct val="0"/>
              </a:spcBef>
            </a:pPr>
            <a:r>
              <a:rPr lang="en-US" sz="3600">
                <a:solidFill>
                  <a:srgbClr val="000000"/>
                </a:solidFill>
                <a:latin typeface="Arimo"/>
                <a:ea typeface="Arimo"/>
                <a:cs typeface="Arimo"/>
                <a:sym typeface="Arimo"/>
              </a:rPr>
              <a:t>Hospitality is very important. </a:t>
            </a:r>
          </a:p>
          <a:p>
            <a:pPr algn="just">
              <a:lnSpc>
                <a:spcPts val="5040"/>
              </a:lnSpc>
              <a:spcBef>
                <a:spcPct val="0"/>
              </a:spcBef>
            </a:pPr>
            <a:r>
              <a:rPr lang="en-US" sz="3600">
                <a:solidFill>
                  <a:srgbClr val="000000"/>
                </a:solidFill>
                <a:latin typeface="Arimo"/>
                <a:ea typeface="Arimo"/>
                <a:cs typeface="Arimo"/>
                <a:sym typeface="Arimo"/>
              </a:rPr>
              <a:t>Shoes are taken off when entering a home. </a:t>
            </a:r>
          </a:p>
          <a:p>
            <a:pPr algn="just">
              <a:lnSpc>
                <a:spcPts val="5040"/>
              </a:lnSpc>
              <a:spcBef>
                <a:spcPct val="0"/>
              </a:spcBef>
            </a:pPr>
            <a:r>
              <a:rPr lang="en-US" sz="3600">
                <a:solidFill>
                  <a:srgbClr val="000000"/>
                </a:solidFill>
                <a:latin typeface="Arimo"/>
                <a:ea typeface="Arimo"/>
                <a:cs typeface="Arimo"/>
                <a:sym typeface="Arimo"/>
              </a:rPr>
              <a:t>People may be more traditional in small cities — being respectful goes a long way!</a:t>
            </a:r>
          </a:p>
          <a:p>
            <a:pPr algn="just">
              <a:lnSpc>
                <a:spcPts val="5040"/>
              </a:lnSpc>
              <a:spcBef>
                <a:spcPct val="0"/>
              </a:spcBef>
            </a:pPr>
            <a:r>
              <a:rPr lang="en-US" sz="3600">
                <a:solidFill>
                  <a:srgbClr val="000000"/>
                </a:solidFill>
                <a:latin typeface="Arimo"/>
                <a:ea typeface="Arimo"/>
                <a:cs typeface="Arimo"/>
                <a:sym typeface="Arimo"/>
              </a:rPr>
              <a:t> </a:t>
            </a:r>
          </a:p>
          <a:p>
            <a:pPr algn="just">
              <a:lnSpc>
                <a:spcPts val="5040"/>
              </a:lnSpc>
              <a:spcBef>
                <a:spcPct val="0"/>
              </a:spcBef>
            </a:pPr>
            <a:endParaRPr lang="en-US" sz="3600">
              <a:solidFill>
                <a:srgbClr val="000000"/>
              </a:solidFill>
              <a:latin typeface="Arimo"/>
              <a:ea typeface="Arimo"/>
              <a:cs typeface="Arimo"/>
              <a:sym typeface="Arimo"/>
            </a:endParaRPr>
          </a:p>
          <a:p>
            <a:pPr algn="just">
              <a:lnSpc>
                <a:spcPts val="5040"/>
              </a:lnSpc>
              <a:spcBef>
                <a:spcPct val="0"/>
              </a:spcBef>
            </a:pPr>
            <a:r>
              <a:rPr lang="en-US" sz="3600">
                <a:solidFill>
                  <a:srgbClr val="000000"/>
                </a:solidFill>
                <a:latin typeface="Arimo"/>
                <a:ea typeface="Arimo"/>
                <a:cs typeface="Arimo"/>
                <a:sym typeface="Arimo"/>
              </a:rPr>
              <a:t>People of Bartın are generally warm-hearted and hospitable. Being a small city contributes to strong community ties.</a:t>
            </a:r>
          </a:p>
          <a:p>
            <a:pPr algn="just">
              <a:lnSpc>
                <a:spcPts val="5040"/>
              </a:lnSpc>
              <a:spcBef>
                <a:spcPct val="0"/>
              </a:spcBef>
            </a:pPr>
            <a:r>
              <a:rPr lang="en-US" sz="3600">
                <a:solidFill>
                  <a:srgbClr val="000000"/>
                </a:solidFill>
                <a:latin typeface="Arimo"/>
                <a:ea typeface="Arimo"/>
                <a:cs typeface="Arimo"/>
                <a:sym typeface="Arimo"/>
              </a:rPr>
              <a:t>Wood carving, weaving, and basketry are important parts of the city’s culture. Handmade products are frequently seen in Amasra.</a:t>
            </a:r>
          </a:p>
          <a:p>
            <a:pPr algn="just">
              <a:lnSpc>
                <a:spcPts val="3953"/>
              </a:lnSpc>
              <a:spcBef>
                <a:spcPct val="0"/>
              </a:spcBef>
            </a:pPr>
            <a:r>
              <a:rPr lang="en-US" sz="2824">
                <a:solidFill>
                  <a:srgbClr val="000000"/>
                </a:solidFill>
                <a:latin typeface="Canva Sans"/>
                <a:ea typeface="Canva Sans"/>
                <a:cs typeface="Canva Sans"/>
                <a:sym typeface="Canva Sans"/>
              </a:rPr>
              <a:t> </a:t>
            </a:r>
          </a:p>
        </p:txBody>
      </p:sp>
      <p:sp>
        <p:nvSpPr>
          <p:cNvPr id="10" name="TextBox 10"/>
          <p:cNvSpPr txBox="1"/>
          <p:nvPr/>
        </p:nvSpPr>
        <p:spPr>
          <a:xfrm>
            <a:off x="3253875" y="121603"/>
            <a:ext cx="11471196" cy="1604644"/>
          </a:xfrm>
          <a:prstGeom prst="rect">
            <a:avLst/>
          </a:prstGeom>
        </p:spPr>
        <p:txBody>
          <a:bodyPr lIns="0" tIns="0" rIns="0" bIns="0" rtlCol="0" anchor="t">
            <a:spAutoFit/>
          </a:bodyPr>
          <a:lstStyle/>
          <a:p>
            <a:pPr algn="ctr">
              <a:lnSpc>
                <a:spcPts val="12880"/>
              </a:lnSpc>
            </a:pPr>
            <a:r>
              <a:rPr lang="en-US" sz="9200" b="1">
                <a:solidFill>
                  <a:srgbClr val="000000"/>
                </a:solidFill>
                <a:latin typeface="Arimo Bold"/>
                <a:ea typeface="Arimo Bold"/>
                <a:cs typeface="Arimo Bold"/>
                <a:sym typeface="Arimo Bold"/>
              </a:rPr>
              <a:t>🎭 </a:t>
            </a:r>
            <a:r>
              <a:rPr lang="en-US" sz="9200" b="1">
                <a:solidFill>
                  <a:srgbClr val="587FB4"/>
                </a:solidFill>
                <a:latin typeface="Arimo Bold"/>
                <a:ea typeface="Arimo Bold"/>
                <a:cs typeface="Arimo Bold"/>
                <a:sym typeface="Arimo Bold"/>
              </a:rPr>
              <a:t>Cultural Insights</a:t>
            </a:r>
            <a:r>
              <a:rPr lang="en-US" sz="9200" b="1">
                <a:solidFill>
                  <a:srgbClr val="000000"/>
                </a:solidFill>
                <a:latin typeface="Arimo Bold"/>
                <a:ea typeface="Arimo Bold"/>
                <a:cs typeface="Arimo Bold"/>
                <a:sym typeface="Arimo Bold"/>
              </a:rPr>
              <a:t> </a:t>
            </a:r>
          </a:p>
        </p:txBody>
      </p:sp>
    </p:spTree>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59854" y="-514984"/>
            <a:ext cx="9963809" cy="12150987"/>
          </a:xfrm>
          <a:custGeom>
            <a:avLst/>
            <a:gdLst/>
            <a:ahLst/>
            <a:cxnLst/>
            <a:rect l="l" t="t" r="r" b="b"/>
            <a:pathLst>
              <a:path w="9963809" h="12150987">
                <a:moveTo>
                  <a:pt x="0" y="0"/>
                </a:moveTo>
                <a:lnTo>
                  <a:pt x="9963810" y="0"/>
                </a:lnTo>
                <a:lnTo>
                  <a:pt x="9963810" y="12150987"/>
                </a:lnTo>
                <a:lnTo>
                  <a:pt x="0" y="12150987"/>
                </a:lnTo>
                <a:lnTo>
                  <a:pt x="0" y="0"/>
                </a:lnTo>
                <a:close/>
              </a:path>
            </a:pathLst>
          </a:custGeom>
          <a:blipFill>
            <a:blip r:embed="rId2">
              <a:alphaModFix amt="25000"/>
            </a:blip>
            <a:stretch>
              <a:fillRect/>
            </a:stretch>
          </a:blipFill>
        </p:spPr>
        <p:txBody>
          <a:bodyPr/>
          <a:lstStyle/>
          <a:p>
            <a:endParaRPr lang="tr-TR"/>
          </a:p>
        </p:txBody>
      </p:sp>
      <p:grpSp>
        <p:nvGrpSpPr>
          <p:cNvPr id="3" name="Group 3"/>
          <p:cNvGrpSpPr/>
          <p:nvPr/>
        </p:nvGrpSpPr>
        <p:grpSpPr>
          <a:xfrm>
            <a:off x="371435" y="3576476"/>
            <a:ext cx="2597335" cy="2597335"/>
            <a:chOff x="0" y="0"/>
            <a:chExt cx="812800" cy="812800"/>
          </a:xfrm>
        </p:grpSpPr>
        <p:sp>
          <p:nvSpPr>
            <p:cNvPr id="4" name="Freeform 4"/>
            <p:cNvSpPr/>
            <p:nvPr/>
          </p:nvSpPr>
          <p:spPr>
            <a:xfrm>
              <a:off x="0" y="0"/>
              <a:ext cx="812800" cy="812800"/>
            </a:xfrm>
            <a:custGeom>
              <a:avLst/>
              <a:gdLst/>
              <a:ahLst/>
              <a:cxnLst/>
              <a:rect l="l" t="t" r="r" b="b"/>
              <a:pathLst>
                <a:path w="812800" h="812800">
                  <a:moveTo>
                    <a:pt x="68556" y="0"/>
                  </a:moveTo>
                  <a:lnTo>
                    <a:pt x="744244" y="0"/>
                  </a:lnTo>
                  <a:cubicBezTo>
                    <a:pt x="782106" y="0"/>
                    <a:pt x="812800" y="30694"/>
                    <a:pt x="812800" y="68556"/>
                  </a:cubicBezTo>
                  <a:lnTo>
                    <a:pt x="812800" y="744244"/>
                  </a:lnTo>
                  <a:cubicBezTo>
                    <a:pt x="812800" y="782106"/>
                    <a:pt x="782106" y="812800"/>
                    <a:pt x="744244" y="812800"/>
                  </a:cubicBezTo>
                  <a:lnTo>
                    <a:pt x="68556" y="812800"/>
                  </a:lnTo>
                  <a:cubicBezTo>
                    <a:pt x="30694" y="812800"/>
                    <a:pt x="0" y="782106"/>
                    <a:pt x="0" y="744244"/>
                  </a:cubicBezTo>
                  <a:lnTo>
                    <a:pt x="0" y="68556"/>
                  </a:lnTo>
                  <a:cubicBezTo>
                    <a:pt x="0" y="30694"/>
                    <a:pt x="30694" y="0"/>
                    <a:pt x="68556" y="0"/>
                  </a:cubicBezTo>
                  <a:close/>
                </a:path>
              </a:pathLst>
            </a:custGeom>
            <a:blipFill>
              <a:blip r:embed="rId3"/>
              <a:stretch>
                <a:fillRect l="-28125" r="-28125"/>
              </a:stretch>
            </a:blipFill>
          </p:spPr>
          <p:txBody>
            <a:bodyPr/>
            <a:lstStyle/>
            <a:p>
              <a:endParaRPr lang="tr-TR"/>
            </a:p>
          </p:txBody>
        </p:sp>
      </p:grpSp>
      <p:grpSp>
        <p:nvGrpSpPr>
          <p:cNvPr id="5" name="Group 5"/>
          <p:cNvGrpSpPr/>
          <p:nvPr/>
        </p:nvGrpSpPr>
        <p:grpSpPr>
          <a:xfrm>
            <a:off x="371435" y="463134"/>
            <a:ext cx="2597335" cy="2597335"/>
            <a:chOff x="0" y="0"/>
            <a:chExt cx="812800" cy="812800"/>
          </a:xfrm>
        </p:grpSpPr>
        <p:sp>
          <p:nvSpPr>
            <p:cNvPr id="6" name="Freeform 6"/>
            <p:cNvSpPr/>
            <p:nvPr/>
          </p:nvSpPr>
          <p:spPr>
            <a:xfrm>
              <a:off x="0" y="0"/>
              <a:ext cx="812800" cy="812800"/>
            </a:xfrm>
            <a:custGeom>
              <a:avLst/>
              <a:gdLst/>
              <a:ahLst/>
              <a:cxnLst/>
              <a:rect l="l" t="t" r="r" b="b"/>
              <a:pathLst>
                <a:path w="812800" h="812800">
                  <a:moveTo>
                    <a:pt x="68556" y="0"/>
                  </a:moveTo>
                  <a:lnTo>
                    <a:pt x="744244" y="0"/>
                  </a:lnTo>
                  <a:cubicBezTo>
                    <a:pt x="782106" y="0"/>
                    <a:pt x="812800" y="30694"/>
                    <a:pt x="812800" y="68556"/>
                  </a:cubicBezTo>
                  <a:lnTo>
                    <a:pt x="812800" y="744244"/>
                  </a:lnTo>
                  <a:cubicBezTo>
                    <a:pt x="812800" y="782106"/>
                    <a:pt x="782106" y="812800"/>
                    <a:pt x="744244" y="812800"/>
                  </a:cubicBezTo>
                  <a:lnTo>
                    <a:pt x="68556" y="812800"/>
                  </a:lnTo>
                  <a:cubicBezTo>
                    <a:pt x="30694" y="812800"/>
                    <a:pt x="0" y="782106"/>
                    <a:pt x="0" y="744244"/>
                  </a:cubicBezTo>
                  <a:lnTo>
                    <a:pt x="0" y="68556"/>
                  </a:lnTo>
                  <a:cubicBezTo>
                    <a:pt x="0" y="30694"/>
                    <a:pt x="30694" y="0"/>
                    <a:pt x="68556" y="0"/>
                  </a:cubicBezTo>
                  <a:close/>
                </a:path>
              </a:pathLst>
            </a:custGeom>
            <a:blipFill>
              <a:blip r:embed="rId4"/>
              <a:stretch>
                <a:fillRect l="-16747" r="-16747"/>
              </a:stretch>
            </a:blipFill>
          </p:spPr>
          <p:txBody>
            <a:bodyPr/>
            <a:lstStyle/>
            <a:p>
              <a:endParaRPr lang="tr-TR"/>
            </a:p>
          </p:txBody>
        </p:sp>
      </p:grpSp>
      <p:grpSp>
        <p:nvGrpSpPr>
          <p:cNvPr id="7" name="Group 7"/>
          <p:cNvGrpSpPr/>
          <p:nvPr/>
        </p:nvGrpSpPr>
        <p:grpSpPr>
          <a:xfrm>
            <a:off x="371435" y="6687526"/>
            <a:ext cx="2597335" cy="2597335"/>
            <a:chOff x="0" y="0"/>
            <a:chExt cx="812800" cy="812800"/>
          </a:xfrm>
        </p:grpSpPr>
        <p:sp>
          <p:nvSpPr>
            <p:cNvPr id="8" name="Freeform 8"/>
            <p:cNvSpPr/>
            <p:nvPr/>
          </p:nvSpPr>
          <p:spPr>
            <a:xfrm>
              <a:off x="0" y="0"/>
              <a:ext cx="812800" cy="812800"/>
            </a:xfrm>
            <a:custGeom>
              <a:avLst/>
              <a:gdLst/>
              <a:ahLst/>
              <a:cxnLst/>
              <a:rect l="l" t="t" r="r" b="b"/>
              <a:pathLst>
                <a:path w="812800" h="812800">
                  <a:moveTo>
                    <a:pt x="68556" y="0"/>
                  </a:moveTo>
                  <a:lnTo>
                    <a:pt x="744244" y="0"/>
                  </a:lnTo>
                  <a:cubicBezTo>
                    <a:pt x="782106" y="0"/>
                    <a:pt x="812800" y="30694"/>
                    <a:pt x="812800" y="68556"/>
                  </a:cubicBezTo>
                  <a:lnTo>
                    <a:pt x="812800" y="744244"/>
                  </a:lnTo>
                  <a:cubicBezTo>
                    <a:pt x="812800" y="782106"/>
                    <a:pt x="782106" y="812800"/>
                    <a:pt x="744244" y="812800"/>
                  </a:cubicBezTo>
                  <a:lnTo>
                    <a:pt x="68556" y="812800"/>
                  </a:lnTo>
                  <a:cubicBezTo>
                    <a:pt x="30694" y="812800"/>
                    <a:pt x="0" y="782106"/>
                    <a:pt x="0" y="744244"/>
                  </a:cubicBezTo>
                  <a:lnTo>
                    <a:pt x="0" y="68556"/>
                  </a:lnTo>
                  <a:cubicBezTo>
                    <a:pt x="0" y="30694"/>
                    <a:pt x="30694" y="0"/>
                    <a:pt x="68556" y="0"/>
                  </a:cubicBezTo>
                  <a:close/>
                </a:path>
              </a:pathLst>
            </a:custGeom>
            <a:blipFill>
              <a:blip r:embed="rId5"/>
              <a:stretch>
                <a:fillRect/>
              </a:stretch>
            </a:blipFill>
          </p:spPr>
          <p:txBody>
            <a:bodyPr/>
            <a:lstStyle/>
            <a:p>
              <a:endParaRPr lang="tr-TR"/>
            </a:p>
          </p:txBody>
        </p:sp>
      </p:grpSp>
      <p:sp>
        <p:nvSpPr>
          <p:cNvPr id="9" name="Freeform 9"/>
          <p:cNvSpPr/>
          <p:nvPr/>
        </p:nvSpPr>
        <p:spPr>
          <a:xfrm>
            <a:off x="10677376" y="2511145"/>
            <a:ext cx="1204224" cy="691882"/>
          </a:xfrm>
          <a:custGeom>
            <a:avLst/>
            <a:gdLst/>
            <a:ahLst/>
            <a:cxnLst/>
            <a:rect l="l" t="t" r="r" b="b"/>
            <a:pathLst>
              <a:path w="1204224" h="691882">
                <a:moveTo>
                  <a:pt x="0" y="0"/>
                </a:moveTo>
                <a:lnTo>
                  <a:pt x="1204224" y="0"/>
                </a:lnTo>
                <a:lnTo>
                  <a:pt x="1204224" y="691881"/>
                </a:lnTo>
                <a:lnTo>
                  <a:pt x="0" y="6918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0" name="TextBox 10"/>
          <p:cNvSpPr txBox="1"/>
          <p:nvPr/>
        </p:nvSpPr>
        <p:spPr>
          <a:xfrm>
            <a:off x="3506127" y="952500"/>
            <a:ext cx="14342498" cy="8884920"/>
          </a:xfrm>
          <a:prstGeom prst="rect">
            <a:avLst/>
          </a:prstGeom>
        </p:spPr>
        <p:txBody>
          <a:bodyPr lIns="0" tIns="0" rIns="0" bIns="0" rtlCol="0" anchor="t">
            <a:spAutoFit/>
          </a:bodyPr>
          <a:lstStyle/>
          <a:p>
            <a:pPr algn="r">
              <a:lnSpc>
                <a:spcPts val="5880"/>
              </a:lnSpc>
              <a:spcBef>
                <a:spcPct val="0"/>
              </a:spcBef>
            </a:pPr>
            <a:endParaRPr/>
          </a:p>
          <a:p>
            <a:pPr algn="r">
              <a:lnSpc>
                <a:spcPts val="5880"/>
              </a:lnSpc>
              <a:spcBef>
                <a:spcPct val="0"/>
              </a:spcBef>
            </a:pPr>
            <a:r>
              <a:rPr lang="en-US" sz="4200">
                <a:solidFill>
                  <a:srgbClr val="000000"/>
                </a:solidFill>
                <a:latin typeface="Canva Sans"/>
                <a:ea typeface="Canva Sans"/>
                <a:cs typeface="Canva Sans"/>
                <a:sym typeface="Canva Sans"/>
              </a:rPr>
              <a:t> </a:t>
            </a:r>
          </a:p>
          <a:p>
            <a:pPr algn="r">
              <a:lnSpc>
                <a:spcPts val="5880"/>
              </a:lnSpc>
              <a:spcBef>
                <a:spcPct val="0"/>
              </a:spcBef>
            </a:pPr>
            <a:r>
              <a:rPr lang="en-US" sz="4200">
                <a:solidFill>
                  <a:srgbClr val="000000"/>
                </a:solidFill>
                <a:latin typeface="Canva Sans"/>
                <a:ea typeface="Canva Sans"/>
                <a:cs typeface="Canva Sans"/>
                <a:sym typeface="Canva Sans"/>
              </a:rPr>
              <a:t>Local Dishes to Try: </a:t>
            </a:r>
          </a:p>
          <a:p>
            <a:pPr algn="r">
              <a:lnSpc>
                <a:spcPts val="5880"/>
              </a:lnSpc>
              <a:spcBef>
                <a:spcPct val="0"/>
              </a:spcBef>
            </a:pPr>
            <a:r>
              <a:rPr lang="en-US" sz="4200">
                <a:solidFill>
                  <a:srgbClr val="000000"/>
                </a:solidFill>
                <a:latin typeface="Canva Sans"/>
                <a:ea typeface="Canva Sans"/>
                <a:cs typeface="Canva Sans"/>
                <a:sym typeface="Canva Sans"/>
              </a:rPr>
              <a:t>Pumpum Soup </a:t>
            </a:r>
          </a:p>
          <a:p>
            <a:pPr algn="r">
              <a:lnSpc>
                <a:spcPts val="5880"/>
              </a:lnSpc>
              <a:spcBef>
                <a:spcPct val="0"/>
              </a:spcBef>
            </a:pPr>
            <a:r>
              <a:rPr lang="en-US" sz="4200">
                <a:solidFill>
                  <a:srgbClr val="000000"/>
                </a:solidFill>
                <a:latin typeface="Canva Sans"/>
                <a:ea typeface="Canva Sans"/>
                <a:cs typeface="Canva Sans"/>
                <a:sym typeface="Canva Sans"/>
              </a:rPr>
              <a:t>Amasra Salad </a:t>
            </a:r>
          </a:p>
          <a:p>
            <a:pPr algn="r">
              <a:lnSpc>
                <a:spcPts val="5880"/>
              </a:lnSpc>
              <a:spcBef>
                <a:spcPct val="0"/>
              </a:spcBef>
            </a:pPr>
            <a:r>
              <a:rPr lang="en-US" sz="4200">
                <a:solidFill>
                  <a:srgbClr val="000000"/>
                </a:solidFill>
                <a:latin typeface="Canva Sans"/>
                <a:ea typeface="Canva Sans"/>
                <a:cs typeface="Canva Sans"/>
                <a:sym typeface="Canva Sans"/>
              </a:rPr>
              <a:t>Katlama (local pastry) </a:t>
            </a:r>
          </a:p>
          <a:p>
            <a:pPr algn="r">
              <a:lnSpc>
                <a:spcPts val="5880"/>
              </a:lnSpc>
              <a:spcBef>
                <a:spcPct val="0"/>
              </a:spcBef>
            </a:pPr>
            <a:endParaRPr lang="en-US" sz="4200">
              <a:solidFill>
                <a:srgbClr val="000000"/>
              </a:solidFill>
              <a:latin typeface="Canva Sans"/>
              <a:ea typeface="Canva Sans"/>
              <a:cs typeface="Canva Sans"/>
              <a:sym typeface="Canva Sans"/>
            </a:endParaRPr>
          </a:p>
          <a:p>
            <a:pPr algn="r">
              <a:lnSpc>
                <a:spcPts val="5880"/>
              </a:lnSpc>
              <a:spcBef>
                <a:spcPct val="0"/>
              </a:spcBef>
            </a:pPr>
            <a:r>
              <a:rPr lang="en-US" sz="4200">
                <a:solidFill>
                  <a:srgbClr val="000000"/>
                </a:solidFill>
                <a:latin typeface="Canva Sans"/>
                <a:ea typeface="Canva Sans"/>
                <a:cs typeface="Canva Sans"/>
                <a:sym typeface="Canva Sans"/>
              </a:rPr>
              <a:t>Festivals &amp; Events: </a:t>
            </a:r>
          </a:p>
          <a:p>
            <a:pPr algn="r">
              <a:lnSpc>
                <a:spcPts val="5880"/>
              </a:lnSpc>
              <a:spcBef>
                <a:spcPct val="0"/>
              </a:spcBef>
            </a:pPr>
            <a:r>
              <a:rPr lang="en-US" sz="4200">
                <a:solidFill>
                  <a:srgbClr val="000000"/>
                </a:solidFill>
                <a:latin typeface="Canva Sans"/>
                <a:ea typeface="Canva Sans"/>
                <a:cs typeface="Canva Sans"/>
                <a:sym typeface="Canva Sans"/>
              </a:rPr>
              <a:t>Bartın River Festival </a:t>
            </a:r>
          </a:p>
          <a:p>
            <a:pPr algn="r">
              <a:lnSpc>
                <a:spcPts val="5880"/>
              </a:lnSpc>
              <a:spcBef>
                <a:spcPct val="0"/>
              </a:spcBef>
            </a:pPr>
            <a:r>
              <a:rPr lang="en-US" sz="4200">
                <a:solidFill>
                  <a:srgbClr val="000000"/>
                </a:solidFill>
                <a:latin typeface="Canva Sans"/>
                <a:ea typeface="Canva Sans"/>
                <a:cs typeface="Canva Sans"/>
                <a:sym typeface="Canva Sans"/>
              </a:rPr>
              <a:t>Amasra Culture &amp; Tourism Festival </a:t>
            </a:r>
          </a:p>
          <a:p>
            <a:pPr algn="r">
              <a:lnSpc>
                <a:spcPts val="5880"/>
              </a:lnSpc>
              <a:spcBef>
                <a:spcPct val="0"/>
              </a:spcBef>
            </a:pPr>
            <a:r>
              <a:rPr lang="en-US" sz="4200">
                <a:solidFill>
                  <a:srgbClr val="000000"/>
                </a:solidFill>
                <a:latin typeface="Canva Sans"/>
                <a:ea typeface="Canva Sans"/>
                <a:cs typeface="Canva Sans"/>
                <a:sym typeface="Canva Sans"/>
              </a:rPr>
              <a:t>Folk dances, local music, and handcrafts are part of the experience. </a:t>
            </a:r>
          </a:p>
        </p:txBody>
      </p:sp>
      <p:sp>
        <p:nvSpPr>
          <p:cNvPr id="11" name="Freeform 11"/>
          <p:cNvSpPr/>
          <p:nvPr/>
        </p:nvSpPr>
        <p:spPr>
          <a:xfrm>
            <a:off x="10930532" y="5966376"/>
            <a:ext cx="951068" cy="985098"/>
          </a:xfrm>
          <a:custGeom>
            <a:avLst/>
            <a:gdLst/>
            <a:ahLst/>
            <a:cxnLst/>
            <a:rect l="l" t="t" r="r" b="b"/>
            <a:pathLst>
              <a:path w="951068" h="985098">
                <a:moveTo>
                  <a:pt x="0" y="0"/>
                </a:moveTo>
                <a:lnTo>
                  <a:pt x="951068" y="0"/>
                </a:lnTo>
                <a:lnTo>
                  <a:pt x="951068" y="985099"/>
                </a:lnTo>
                <a:lnTo>
                  <a:pt x="0" y="9850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12" name="TextBox 12"/>
          <p:cNvSpPr txBox="1"/>
          <p:nvPr/>
        </p:nvSpPr>
        <p:spPr>
          <a:xfrm>
            <a:off x="3253875" y="121603"/>
            <a:ext cx="11471196" cy="1604644"/>
          </a:xfrm>
          <a:prstGeom prst="rect">
            <a:avLst/>
          </a:prstGeom>
        </p:spPr>
        <p:txBody>
          <a:bodyPr lIns="0" tIns="0" rIns="0" bIns="0" rtlCol="0" anchor="t">
            <a:spAutoFit/>
          </a:bodyPr>
          <a:lstStyle/>
          <a:p>
            <a:pPr algn="ctr">
              <a:lnSpc>
                <a:spcPts val="12880"/>
              </a:lnSpc>
            </a:pPr>
            <a:r>
              <a:rPr lang="en-US" sz="9200" b="1">
                <a:solidFill>
                  <a:srgbClr val="000000"/>
                </a:solidFill>
                <a:latin typeface="Arimo Bold"/>
                <a:ea typeface="Arimo Bold"/>
                <a:cs typeface="Arimo Bold"/>
                <a:sym typeface="Arimo Bold"/>
              </a:rPr>
              <a:t>🎭 </a:t>
            </a:r>
            <a:r>
              <a:rPr lang="en-US" sz="9200" b="1">
                <a:solidFill>
                  <a:srgbClr val="587FB4"/>
                </a:solidFill>
                <a:latin typeface="Arimo Bold"/>
                <a:ea typeface="Arimo Bold"/>
                <a:cs typeface="Arimo Bold"/>
                <a:sym typeface="Arimo Bold"/>
              </a:rPr>
              <a:t>Cultural Insights</a:t>
            </a:r>
            <a:r>
              <a:rPr lang="en-US" sz="9200" b="1">
                <a:solidFill>
                  <a:srgbClr val="000000"/>
                </a:solidFill>
                <a:latin typeface="Arimo Bold"/>
                <a:ea typeface="Arimo Bold"/>
                <a:cs typeface="Arimo Bold"/>
                <a:sym typeface="Arimo Bold"/>
              </a:rPr>
              <a:t> </a:t>
            </a:r>
          </a:p>
        </p:txBody>
      </p:sp>
      <p:sp>
        <p:nvSpPr>
          <p:cNvPr id="13" name="TextBox 13"/>
          <p:cNvSpPr txBox="1"/>
          <p:nvPr/>
        </p:nvSpPr>
        <p:spPr>
          <a:xfrm>
            <a:off x="371435" y="3022369"/>
            <a:ext cx="2597335" cy="323215"/>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Canva Sans"/>
                <a:ea typeface="Canva Sans"/>
                <a:cs typeface="Canva Sans"/>
                <a:sym typeface="Canva Sans"/>
              </a:rPr>
              <a:t>PUMPUM SOUP</a:t>
            </a:r>
          </a:p>
        </p:txBody>
      </p:sp>
      <p:sp>
        <p:nvSpPr>
          <p:cNvPr id="14" name="TextBox 14"/>
          <p:cNvSpPr txBox="1"/>
          <p:nvPr/>
        </p:nvSpPr>
        <p:spPr>
          <a:xfrm>
            <a:off x="739689" y="6135711"/>
            <a:ext cx="1860828" cy="323215"/>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Canva Sans"/>
                <a:ea typeface="Canva Sans"/>
                <a:cs typeface="Canva Sans"/>
                <a:sym typeface="Canva Sans"/>
              </a:rPr>
              <a:t>AMASRA SALAD</a:t>
            </a:r>
          </a:p>
        </p:txBody>
      </p:sp>
      <p:sp>
        <p:nvSpPr>
          <p:cNvPr id="15" name="TextBox 15"/>
          <p:cNvSpPr txBox="1"/>
          <p:nvPr/>
        </p:nvSpPr>
        <p:spPr>
          <a:xfrm>
            <a:off x="371435" y="9246760"/>
            <a:ext cx="2597335" cy="323215"/>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Canva Sans"/>
                <a:ea typeface="Canva Sans"/>
                <a:cs typeface="Canva Sans"/>
                <a:sym typeface="Canva Sans"/>
              </a:rPr>
              <a:t>AMASRA FESTIVAL</a:t>
            </a:r>
          </a:p>
        </p:txBody>
      </p:sp>
    </p:spTree>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511252" y="2552718"/>
            <a:ext cx="3112310" cy="2650677"/>
            <a:chOff x="0" y="0"/>
            <a:chExt cx="973954" cy="829493"/>
          </a:xfrm>
        </p:grpSpPr>
        <p:sp>
          <p:nvSpPr>
            <p:cNvPr id="3" name="Freeform 3"/>
            <p:cNvSpPr/>
            <p:nvPr/>
          </p:nvSpPr>
          <p:spPr>
            <a:xfrm>
              <a:off x="0" y="0"/>
              <a:ext cx="973954" cy="829493"/>
            </a:xfrm>
            <a:custGeom>
              <a:avLst/>
              <a:gdLst/>
              <a:ahLst/>
              <a:cxnLst/>
              <a:rect l="l" t="t" r="r" b="b"/>
              <a:pathLst>
                <a:path w="973954" h="829493">
                  <a:moveTo>
                    <a:pt x="57213" y="0"/>
                  </a:moveTo>
                  <a:lnTo>
                    <a:pt x="916741" y="0"/>
                  </a:lnTo>
                  <a:cubicBezTo>
                    <a:pt x="931915" y="0"/>
                    <a:pt x="946468" y="6028"/>
                    <a:pt x="957197" y="16757"/>
                  </a:cubicBezTo>
                  <a:cubicBezTo>
                    <a:pt x="967927" y="27487"/>
                    <a:pt x="973954" y="42039"/>
                    <a:pt x="973954" y="57213"/>
                  </a:cubicBezTo>
                  <a:lnTo>
                    <a:pt x="973954" y="772280"/>
                  </a:lnTo>
                  <a:cubicBezTo>
                    <a:pt x="973954" y="787454"/>
                    <a:pt x="967927" y="802006"/>
                    <a:pt x="957197" y="812735"/>
                  </a:cubicBezTo>
                  <a:cubicBezTo>
                    <a:pt x="946468" y="823465"/>
                    <a:pt x="931915" y="829493"/>
                    <a:pt x="916741" y="829493"/>
                  </a:cubicBezTo>
                  <a:lnTo>
                    <a:pt x="57213" y="829493"/>
                  </a:lnTo>
                  <a:cubicBezTo>
                    <a:pt x="42039" y="829493"/>
                    <a:pt x="27487" y="823465"/>
                    <a:pt x="16757" y="812735"/>
                  </a:cubicBezTo>
                  <a:cubicBezTo>
                    <a:pt x="6028" y="802006"/>
                    <a:pt x="0" y="787454"/>
                    <a:pt x="0" y="772280"/>
                  </a:cubicBezTo>
                  <a:lnTo>
                    <a:pt x="0" y="57213"/>
                  </a:lnTo>
                  <a:cubicBezTo>
                    <a:pt x="0" y="42039"/>
                    <a:pt x="6028" y="27487"/>
                    <a:pt x="16757" y="16757"/>
                  </a:cubicBezTo>
                  <a:cubicBezTo>
                    <a:pt x="27487" y="6028"/>
                    <a:pt x="42039" y="0"/>
                    <a:pt x="57213" y="0"/>
                  </a:cubicBezTo>
                  <a:close/>
                </a:path>
              </a:pathLst>
            </a:custGeom>
            <a:blipFill>
              <a:blip r:embed="rId2"/>
              <a:stretch>
                <a:fillRect l="-13991" r="-13991"/>
              </a:stretch>
            </a:blipFill>
          </p:spPr>
          <p:txBody>
            <a:bodyPr/>
            <a:lstStyle/>
            <a:p>
              <a:endParaRPr lang="tr-TR"/>
            </a:p>
          </p:txBody>
        </p:sp>
      </p:grpSp>
      <p:grpSp>
        <p:nvGrpSpPr>
          <p:cNvPr id="4" name="Group 4"/>
          <p:cNvGrpSpPr/>
          <p:nvPr/>
        </p:nvGrpSpPr>
        <p:grpSpPr>
          <a:xfrm>
            <a:off x="14511252" y="6029866"/>
            <a:ext cx="3236863" cy="3082991"/>
            <a:chOff x="0" y="0"/>
            <a:chExt cx="1012932" cy="964779"/>
          </a:xfrm>
        </p:grpSpPr>
        <p:sp>
          <p:nvSpPr>
            <p:cNvPr id="5" name="Freeform 5"/>
            <p:cNvSpPr/>
            <p:nvPr/>
          </p:nvSpPr>
          <p:spPr>
            <a:xfrm>
              <a:off x="0" y="0"/>
              <a:ext cx="1012932" cy="964779"/>
            </a:xfrm>
            <a:custGeom>
              <a:avLst/>
              <a:gdLst/>
              <a:ahLst/>
              <a:cxnLst/>
              <a:rect l="l" t="t" r="r" b="b"/>
              <a:pathLst>
                <a:path w="1012932" h="964779">
                  <a:moveTo>
                    <a:pt x="55011" y="0"/>
                  </a:moveTo>
                  <a:lnTo>
                    <a:pt x="957920" y="0"/>
                  </a:lnTo>
                  <a:cubicBezTo>
                    <a:pt x="988302" y="0"/>
                    <a:pt x="1012932" y="24629"/>
                    <a:pt x="1012932" y="55011"/>
                  </a:cubicBezTo>
                  <a:lnTo>
                    <a:pt x="1012932" y="909768"/>
                  </a:lnTo>
                  <a:cubicBezTo>
                    <a:pt x="1012932" y="924358"/>
                    <a:pt x="1007136" y="938350"/>
                    <a:pt x="996819" y="948667"/>
                  </a:cubicBezTo>
                  <a:cubicBezTo>
                    <a:pt x="986502" y="958984"/>
                    <a:pt x="972510" y="964779"/>
                    <a:pt x="957920" y="964779"/>
                  </a:cubicBezTo>
                  <a:lnTo>
                    <a:pt x="55011" y="964779"/>
                  </a:lnTo>
                  <a:cubicBezTo>
                    <a:pt x="40421" y="964779"/>
                    <a:pt x="26429" y="958984"/>
                    <a:pt x="16112" y="948667"/>
                  </a:cubicBezTo>
                  <a:cubicBezTo>
                    <a:pt x="5796" y="938350"/>
                    <a:pt x="0" y="924358"/>
                    <a:pt x="0" y="909768"/>
                  </a:cubicBezTo>
                  <a:lnTo>
                    <a:pt x="0" y="55011"/>
                  </a:lnTo>
                  <a:cubicBezTo>
                    <a:pt x="0" y="40421"/>
                    <a:pt x="5796" y="26429"/>
                    <a:pt x="16112" y="16112"/>
                  </a:cubicBezTo>
                  <a:cubicBezTo>
                    <a:pt x="26429" y="5796"/>
                    <a:pt x="40421" y="0"/>
                    <a:pt x="55011" y="0"/>
                  </a:cubicBezTo>
                  <a:close/>
                </a:path>
              </a:pathLst>
            </a:custGeom>
            <a:blipFill>
              <a:blip r:embed="rId3"/>
              <a:stretch>
                <a:fillRect l="-25194" r="-25194"/>
              </a:stretch>
            </a:blipFill>
          </p:spPr>
          <p:txBody>
            <a:bodyPr/>
            <a:lstStyle/>
            <a:p>
              <a:endParaRPr lang="tr-TR"/>
            </a:p>
          </p:txBody>
        </p:sp>
      </p:grpSp>
      <p:sp>
        <p:nvSpPr>
          <p:cNvPr id="6" name="TextBox 6"/>
          <p:cNvSpPr txBox="1"/>
          <p:nvPr/>
        </p:nvSpPr>
        <p:spPr>
          <a:xfrm>
            <a:off x="3253875" y="121603"/>
            <a:ext cx="11471196" cy="1604644"/>
          </a:xfrm>
          <a:prstGeom prst="rect">
            <a:avLst/>
          </a:prstGeom>
        </p:spPr>
        <p:txBody>
          <a:bodyPr lIns="0" tIns="0" rIns="0" bIns="0" rtlCol="0" anchor="t">
            <a:spAutoFit/>
          </a:bodyPr>
          <a:lstStyle/>
          <a:p>
            <a:pPr algn="ctr">
              <a:lnSpc>
                <a:spcPts val="12880"/>
              </a:lnSpc>
            </a:pPr>
            <a:r>
              <a:rPr lang="en-US" sz="9200" b="1">
                <a:solidFill>
                  <a:srgbClr val="000000"/>
                </a:solidFill>
                <a:latin typeface="Arimo Bold"/>
                <a:ea typeface="Arimo Bold"/>
                <a:cs typeface="Arimo Bold"/>
                <a:sym typeface="Arimo Bold"/>
              </a:rPr>
              <a:t>🎭 </a:t>
            </a:r>
            <a:r>
              <a:rPr lang="en-US" sz="9200" b="1">
                <a:solidFill>
                  <a:srgbClr val="587FB4"/>
                </a:solidFill>
                <a:latin typeface="Arimo Bold"/>
                <a:ea typeface="Arimo Bold"/>
                <a:cs typeface="Arimo Bold"/>
                <a:sym typeface="Arimo Bold"/>
              </a:rPr>
              <a:t>Cultural Insights</a:t>
            </a:r>
            <a:r>
              <a:rPr lang="en-US" sz="9200" b="1">
                <a:solidFill>
                  <a:srgbClr val="000000"/>
                </a:solidFill>
                <a:latin typeface="Arimo Bold"/>
                <a:ea typeface="Arimo Bold"/>
                <a:cs typeface="Arimo Bold"/>
                <a:sym typeface="Arimo Bold"/>
              </a:rPr>
              <a:t> </a:t>
            </a:r>
          </a:p>
        </p:txBody>
      </p:sp>
      <p:sp>
        <p:nvSpPr>
          <p:cNvPr id="7" name="TextBox 7"/>
          <p:cNvSpPr txBox="1"/>
          <p:nvPr/>
        </p:nvSpPr>
        <p:spPr>
          <a:xfrm>
            <a:off x="1028700" y="1939308"/>
            <a:ext cx="13305949" cy="613410"/>
          </a:xfrm>
          <a:prstGeom prst="rect">
            <a:avLst/>
          </a:prstGeom>
        </p:spPr>
        <p:txBody>
          <a:bodyPr lIns="0" tIns="0" rIns="0" bIns="0" rtlCol="0" anchor="t">
            <a:spAutoFit/>
          </a:bodyPr>
          <a:lstStyle/>
          <a:p>
            <a:pPr algn="ctr">
              <a:lnSpc>
                <a:spcPts val="5040"/>
              </a:lnSpc>
              <a:spcBef>
                <a:spcPct val="0"/>
              </a:spcBef>
            </a:pPr>
            <a:r>
              <a:rPr lang="en-US" sz="3600" b="1">
                <a:solidFill>
                  <a:srgbClr val="587FB4"/>
                </a:solidFill>
                <a:latin typeface="Canva Sans Bold"/>
                <a:ea typeface="Canva Sans Bold"/>
                <a:cs typeface="Canva Sans Bold"/>
                <a:sym typeface="Canva Sans Bold"/>
              </a:rPr>
              <a:t>Barış Akarsu – Turkish Rock Musician and Actor (1979–2007)</a:t>
            </a:r>
          </a:p>
        </p:txBody>
      </p:sp>
      <p:sp>
        <p:nvSpPr>
          <p:cNvPr id="8" name="TextBox 8"/>
          <p:cNvSpPr txBox="1"/>
          <p:nvPr/>
        </p:nvSpPr>
        <p:spPr>
          <a:xfrm>
            <a:off x="575872" y="2718566"/>
            <a:ext cx="13626325" cy="7333630"/>
          </a:xfrm>
          <a:prstGeom prst="rect">
            <a:avLst/>
          </a:prstGeom>
        </p:spPr>
        <p:txBody>
          <a:bodyPr lIns="0" tIns="0" rIns="0" bIns="0" rtlCol="0" anchor="t">
            <a:spAutoFit/>
          </a:bodyPr>
          <a:lstStyle/>
          <a:p>
            <a:pPr algn="l">
              <a:lnSpc>
                <a:spcPts val="2659"/>
              </a:lnSpc>
              <a:spcBef>
                <a:spcPct val="0"/>
              </a:spcBef>
            </a:pPr>
            <a:r>
              <a:rPr lang="en-US" sz="1899" b="1" i="1">
                <a:solidFill>
                  <a:srgbClr val="000000"/>
                </a:solidFill>
                <a:latin typeface="Arimo Bold Italics"/>
                <a:ea typeface="Arimo Bold Italics"/>
                <a:cs typeface="Arimo Bold Italics"/>
                <a:sym typeface="Arimo Bold Italics"/>
              </a:rPr>
              <a:t>Biography</a:t>
            </a:r>
            <a:r>
              <a:rPr lang="en-US" sz="1899" i="1">
                <a:solidFill>
                  <a:srgbClr val="000000"/>
                </a:solidFill>
                <a:latin typeface="Arimo Italics"/>
                <a:ea typeface="Arimo Italics"/>
                <a:cs typeface="Arimo Italics"/>
                <a:sym typeface="Arimo Italics"/>
              </a:rPr>
              <a:t> </a:t>
            </a:r>
          </a:p>
          <a:p>
            <a:pPr algn="l">
              <a:lnSpc>
                <a:spcPts val="2659"/>
              </a:lnSpc>
              <a:spcBef>
                <a:spcPct val="0"/>
              </a:spcBef>
            </a:pPr>
            <a:r>
              <a:rPr lang="en-US" sz="1899">
                <a:solidFill>
                  <a:srgbClr val="000000"/>
                </a:solidFill>
                <a:latin typeface="Arimo"/>
                <a:ea typeface="Arimo"/>
                <a:cs typeface="Arimo"/>
                <a:sym typeface="Arimo"/>
              </a:rPr>
              <a:t>Full Name: Barış Akarsu </a:t>
            </a:r>
          </a:p>
          <a:p>
            <a:pPr algn="l">
              <a:lnSpc>
                <a:spcPts val="2659"/>
              </a:lnSpc>
              <a:spcBef>
                <a:spcPct val="0"/>
              </a:spcBef>
            </a:pPr>
            <a:r>
              <a:rPr lang="en-US" sz="1899">
                <a:solidFill>
                  <a:srgbClr val="000000"/>
                </a:solidFill>
                <a:latin typeface="Arimo"/>
                <a:ea typeface="Arimo"/>
                <a:cs typeface="Arimo"/>
                <a:sym typeface="Arimo"/>
              </a:rPr>
              <a:t>Birth: June 29, 1979, in Amasra, Bartın, Turkey </a:t>
            </a:r>
          </a:p>
          <a:p>
            <a:pPr algn="l">
              <a:lnSpc>
                <a:spcPts val="2659"/>
              </a:lnSpc>
              <a:spcBef>
                <a:spcPct val="0"/>
              </a:spcBef>
            </a:pPr>
            <a:r>
              <a:rPr lang="en-US" sz="1899">
                <a:solidFill>
                  <a:srgbClr val="000000"/>
                </a:solidFill>
                <a:latin typeface="Arimo"/>
                <a:ea typeface="Arimo"/>
                <a:cs typeface="Arimo"/>
                <a:sym typeface="Arimo"/>
              </a:rPr>
              <a:t>Death: July 28, 2007, in Bodrum, Turkey (tragically at age 28 in a car accident) </a:t>
            </a:r>
          </a:p>
          <a:p>
            <a:pPr algn="l">
              <a:lnSpc>
                <a:spcPts val="2659"/>
              </a:lnSpc>
              <a:spcBef>
                <a:spcPct val="0"/>
              </a:spcBef>
            </a:pPr>
            <a:r>
              <a:rPr lang="en-US" sz="1899">
                <a:solidFill>
                  <a:srgbClr val="000000"/>
                </a:solidFill>
                <a:latin typeface="Arimo"/>
                <a:ea typeface="Arimo"/>
                <a:cs typeface="Arimo"/>
                <a:sym typeface="Arimo"/>
              </a:rPr>
              <a:t>Occupation: Singer, songwriter, actor </a:t>
            </a:r>
          </a:p>
          <a:p>
            <a:pPr algn="l">
              <a:lnSpc>
                <a:spcPts val="2659"/>
              </a:lnSpc>
              <a:spcBef>
                <a:spcPct val="0"/>
              </a:spcBef>
            </a:pPr>
            <a:r>
              <a:rPr lang="en-US" sz="1899">
                <a:solidFill>
                  <a:srgbClr val="000000"/>
                </a:solidFill>
                <a:latin typeface="Arimo"/>
                <a:ea typeface="Arimo"/>
                <a:cs typeface="Arimo"/>
                <a:sym typeface="Arimo"/>
              </a:rPr>
              <a:t> </a:t>
            </a:r>
          </a:p>
          <a:p>
            <a:pPr algn="l">
              <a:lnSpc>
                <a:spcPts val="2659"/>
              </a:lnSpc>
              <a:spcBef>
                <a:spcPct val="0"/>
              </a:spcBef>
            </a:pPr>
            <a:r>
              <a:rPr lang="en-US" sz="1899" b="1" i="1">
                <a:solidFill>
                  <a:srgbClr val="000000"/>
                </a:solidFill>
                <a:latin typeface="Arimo Bold Italics"/>
                <a:ea typeface="Arimo Bold Italics"/>
                <a:cs typeface="Arimo Bold Italics"/>
                <a:sym typeface="Arimo Bold Italics"/>
              </a:rPr>
              <a:t>Career </a:t>
            </a:r>
          </a:p>
          <a:p>
            <a:pPr algn="l">
              <a:lnSpc>
                <a:spcPts val="2659"/>
              </a:lnSpc>
              <a:spcBef>
                <a:spcPct val="0"/>
              </a:spcBef>
            </a:pPr>
            <a:r>
              <a:rPr lang="en-US" sz="1899">
                <a:solidFill>
                  <a:srgbClr val="000000"/>
                </a:solidFill>
                <a:latin typeface="Arimo"/>
                <a:ea typeface="Arimo"/>
                <a:cs typeface="Arimo"/>
                <a:sym typeface="Arimo"/>
              </a:rPr>
              <a:t>Music Breakthrough: Barış gained fame after winning the Turkish TV talent show “Akademi Türkiye” in 2004, a platform similar to “American Idol.” </a:t>
            </a:r>
          </a:p>
          <a:p>
            <a:pPr algn="l">
              <a:lnSpc>
                <a:spcPts val="2659"/>
              </a:lnSpc>
              <a:spcBef>
                <a:spcPct val="0"/>
              </a:spcBef>
            </a:pPr>
            <a:endParaRPr lang="en-US" sz="1899">
              <a:solidFill>
                <a:srgbClr val="000000"/>
              </a:solidFill>
              <a:latin typeface="Arimo"/>
              <a:ea typeface="Arimo"/>
              <a:cs typeface="Arimo"/>
              <a:sym typeface="Arimo"/>
            </a:endParaRPr>
          </a:p>
          <a:p>
            <a:pPr algn="l">
              <a:lnSpc>
                <a:spcPts val="2659"/>
              </a:lnSpc>
              <a:spcBef>
                <a:spcPct val="0"/>
              </a:spcBef>
            </a:pPr>
            <a:r>
              <a:rPr lang="en-US" sz="1899" b="1" i="1">
                <a:solidFill>
                  <a:srgbClr val="000000"/>
                </a:solidFill>
                <a:latin typeface="Arimo Bold Italics"/>
                <a:ea typeface="Arimo Bold Italics"/>
                <a:cs typeface="Arimo Bold Italics"/>
                <a:sym typeface="Arimo Bold Italics"/>
              </a:rPr>
              <a:t>Popular Songs</a:t>
            </a:r>
            <a:r>
              <a:rPr lang="en-US" sz="1899">
                <a:solidFill>
                  <a:srgbClr val="000000"/>
                </a:solidFill>
                <a:latin typeface="Arimo"/>
                <a:ea typeface="Arimo"/>
                <a:cs typeface="Arimo"/>
                <a:sym typeface="Arimo"/>
              </a:rPr>
              <a:t>: </a:t>
            </a:r>
          </a:p>
          <a:p>
            <a:pPr algn="l">
              <a:lnSpc>
                <a:spcPts val="2659"/>
              </a:lnSpc>
              <a:spcBef>
                <a:spcPct val="0"/>
              </a:spcBef>
            </a:pPr>
            <a:r>
              <a:rPr lang="en-US" sz="1899">
                <a:solidFill>
                  <a:srgbClr val="000000"/>
                </a:solidFill>
                <a:latin typeface="Arimo"/>
                <a:ea typeface="Arimo"/>
                <a:cs typeface="Arimo"/>
                <a:sym typeface="Arimo"/>
              </a:rPr>
              <a:t>“Islak Islak” </a:t>
            </a:r>
          </a:p>
          <a:p>
            <a:pPr algn="l">
              <a:lnSpc>
                <a:spcPts val="2659"/>
              </a:lnSpc>
              <a:spcBef>
                <a:spcPct val="0"/>
              </a:spcBef>
            </a:pPr>
            <a:r>
              <a:rPr lang="en-US" sz="1899">
                <a:solidFill>
                  <a:srgbClr val="000000"/>
                </a:solidFill>
                <a:latin typeface="Arimo"/>
                <a:ea typeface="Arimo"/>
                <a:cs typeface="Arimo"/>
                <a:sym typeface="Arimo"/>
              </a:rPr>
              <a:t>“Kimdir O” </a:t>
            </a:r>
          </a:p>
          <a:p>
            <a:pPr algn="l">
              <a:lnSpc>
                <a:spcPts val="2659"/>
              </a:lnSpc>
              <a:spcBef>
                <a:spcPct val="0"/>
              </a:spcBef>
            </a:pPr>
            <a:r>
              <a:rPr lang="en-US" sz="1899">
                <a:solidFill>
                  <a:srgbClr val="000000"/>
                </a:solidFill>
                <a:latin typeface="Arimo"/>
                <a:ea typeface="Arimo"/>
                <a:cs typeface="Arimo"/>
                <a:sym typeface="Arimo"/>
              </a:rPr>
              <a:t>“Gel Gör Beni Aşk Neyledi” </a:t>
            </a:r>
          </a:p>
          <a:p>
            <a:pPr algn="l">
              <a:lnSpc>
                <a:spcPts val="2659"/>
              </a:lnSpc>
              <a:spcBef>
                <a:spcPct val="0"/>
              </a:spcBef>
            </a:pPr>
            <a:r>
              <a:rPr lang="en-US" sz="1899">
                <a:solidFill>
                  <a:srgbClr val="000000"/>
                </a:solidFill>
                <a:latin typeface="Arimo"/>
                <a:ea typeface="Arimo"/>
                <a:cs typeface="Arimo"/>
                <a:sym typeface="Arimo"/>
              </a:rPr>
              <a:t>Acting: Played in the TV series “Yalancı Yarim” (2005–2006), which was well-received in Turkey and increased his fame beyond music. </a:t>
            </a:r>
          </a:p>
          <a:p>
            <a:pPr algn="l">
              <a:lnSpc>
                <a:spcPts val="2659"/>
              </a:lnSpc>
              <a:spcBef>
                <a:spcPct val="0"/>
              </a:spcBef>
            </a:pPr>
            <a:r>
              <a:rPr lang="en-US" sz="1899">
                <a:solidFill>
                  <a:srgbClr val="000000"/>
                </a:solidFill>
                <a:latin typeface="Arimo"/>
                <a:ea typeface="Arimo"/>
                <a:cs typeface="Arimo"/>
                <a:sym typeface="Arimo"/>
              </a:rPr>
              <a:t> </a:t>
            </a:r>
          </a:p>
          <a:p>
            <a:pPr algn="l">
              <a:lnSpc>
                <a:spcPts val="2659"/>
              </a:lnSpc>
              <a:spcBef>
                <a:spcPct val="0"/>
              </a:spcBef>
            </a:pPr>
            <a:r>
              <a:rPr lang="en-US" sz="1899" b="1" i="1">
                <a:solidFill>
                  <a:srgbClr val="000000"/>
                </a:solidFill>
                <a:latin typeface="Arimo Bold Italics"/>
                <a:ea typeface="Arimo Bold Italics"/>
                <a:cs typeface="Arimo Bold Italics"/>
                <a:sym typeface="Arimo Bold Italics"/>
              </a:rPr>
              <a:t>Legacy </a:t>
            </a:r>
          </a:p>
          <a:p>
            <a:pPr algn="l">
              <a:lnSpc>
                <a:spcPts val="2659"/>
              </a:lnSpc>
              <a:spcBef>
                <a:spcPct val="0"/>
              </a:spcBef>
            </a:pPr>
            <a:r>
              <a:rPr lang="en-US" sz="1899">
                <a:solidFill>
                  <a:srgbClr val="000000"/>
                </a:solidFill>
                <a:latin typeface="Arimo"/>
                <a:ea typeface="Arimo"/>
                <a:cs typeface="Arimo"/>
                <a:sym typeface="Arimo"/>
              </a:rPr>
              <a:t>Barış Akarsu is remembered for his energetic stage presence, rock vocals, and his connection to youth culture in Turkey. </a:t>
            </a:r>
          </a:p>
          <a:p>
            <a:pPr algn="l">
              <a:lnSpc>
                <a:spcPts val="2659"/>
              </a:lnSpc>
              <a:spcBef>
                <a:spcPct val="0"/>
              </a:spcBef>
            </a:pPr>
            <a:r>
              <a:rPr lang="en-US" sz="1899">
                <a:solidFill>
                  <a:srgbClr val="000000"/>
                </a:solidFill>
                <a:latin typeface="Arimo"/>
                <a:ea typeface="Arimo"/>
                <a:cs typeface="Arimo"/>
                <a:sym typeface="Arimo"/>
              </a:rPr>
              <a:t>Tragic Loss: His sudden death in a car accident shocked fans across the country. </a:t>
            </a:r>
          </a:p>
          <a:p>
            <a:pPr algn="l">
              <a:lnSpc>
                <a:spcPts val="2659"/>
              </a:lnSpc>
              <a:spcBef>
                <a:spcPct val="0"/>
              </a:spcBef>
            </a:pPr>
            <a:r>
              <a:rPr lang="en-US" sz="1899">
                <a:solidFill>
                  <a:srgbClr val="000000"/>
                </a:solidFill>
                <a:latin typeface="Arimo"/>
                <a:ea typeface="Arimo"/>
                <a:cs typeface="Arimo"/>
                <a:sym typeface="Arimo"/>
              </a:rPr>
              <a:t>Tributes: Numerous concerts, memorials, and tribute songs honor his legacy; his music remains popular among fans of Turkish rock. </a:t>
            </a:r>
          </a:p>
        </p:txBody>
      </p:sp>
      <p:sp>
        <p:nvSpPr>
          <p:cNvPr id="9" name="TextBox 9"/>
          <p:cNvSpPr txBox="1"/>
          <p:nvPr/>
        </p:nvSpPr>
        <p:spPr>
          <a:xfrm>
            <a:off x="2978504" y="4376393"/>
            <a:ext cx="10173182" cy="2453640"/>
          </a:xfrm>
          <a:prstGeom prst="rect">
            <a:avLst/>
          </a:prstGeom>
        </p:spPr>
        <p:txBody>
          <a:bodyPr lIns="0" tIns="0" rIns="0" bIns="0" rtlCol="0" anchor="t">
            <a:spAutoFit/>
          </a:bodyPr>
          <a:lstStyle/>
          <a:p>
            <a:pPr algn="ctr">
              <a:lnSpc>
                <a:spcPts val="20160"/>
              </a:lnSpc>
              <a:spcBef>
                <a:spcPct val="0"/>
              </a:spcBef>
            </a:pPr>
            <a:r>
              <a:rPr lang="en-US" sz="14400">
                <a:solidFill>
                  <a:srgbClr val="AFC3DA">
                    <a:alpha val="18824"/>
                  </a:srgbClr>
                </a:solidFill>
                <a:latin typeface="Bevan"/>
                <a:ea typeface="Bevan"/>
                <a:cs typeface="Bevan"/>
                <a:sym typeface="Bevan"/>
              </a:rPr>
              <a:t>BARTIN</a:t>
            </a:r>
          </a:p>
        </p:txBody>
      </p:sp>
    </p:spTree>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057409" y="4266859"/>
            <a:ext cx="10173182" cy="2453640"/>
          </a:xfrm>
          <a:prstGeom prst="rect">
            <a:avLst/>
          </a:prstGeom>
        </p:spPr>
        <p:txBody>
          <a:bodyPr lIns="0" tIns="0" rIns="0" bIns="0" rtlCol="0" anchor="t">
            <a:spAutoFit/>
          </a:bodyPr>
          <a:lstStyle/>
          <a:p>
            <a:pPr algn="ctr">
              <a:lnSpc>
                <a:spcPts val="20160"/>
              </a:lnSpc>
              <a:spcBef>
                <a:spcPct val="0"/>
              </a:spcBef>
            </a:pPr>
            <a:r>
              <a:rPr lang="en-US" sz="14400">
                <a:solidFill>
                  <a:srgbClr val="AFC3DA">
                    <a:alpha val="18824"/>
                  </a:srgbClr>
                </a:solidFill>
                <a:latin typeface="Bevan"/>
                <a:ea typeface="Bevan"/>
                <a:cs typeface="Bevan"/>
                <a:sym typeface="Bevan"/>
              </a:rPr>
              <a:t>BARTIN</a:t>
            </a:r>
          </a:p>
        </p:txBody>
      </p:sp>
      <p:sp>
        <p:nvSpPr>
          <p:cNvPr id="3" name="Freeform 3"/>
          <p:cNvSpPr/>
          <p:nvPr/>
        </p:nvSpPr>
        <p:spPr>
          <a:xfrm>
            <a:off x="11374687" y="2138872"/>
            <a:ext cx="5154499" cy="3730569"/>
          </a:xfrm>
          <a:custGeom>
            <a:avLst/>
            <a:gdLst/>
            <a:ahLst/>
            <a:cxnLst/>
            <a:rect l="l" t="t" r="r" b="b"/>
            <a:pathLst>
              <a:path w="5154499" h="3730569">
                <a:moveTo>
                  <a:pt x="0" y="0"/>
                </a:moveTo>
                <a:lnTo>
                  <a:pt x="5154499" y="0"/>
                </a:lnTo>
                <a:lnTo>
                  <a:pt x="5154499" y="3730568"/>
                </a:lnTo>
                <a:lnTo>
                  <a:pt x="0" y="3730568"/>
                </a:lnTo>
                <a:lnTo>
                  <a:pt x="0" y="0"/>
                </a:lnTo>
                <a:close/>
              </a:path>
            </a:pathLst>
          </a:custGeom>
          <a:blipFill>
            <a:blip r:embed="rId2"/>
            <a:stretch>
              <a:fillRect l="-10495" r="-10495"/>
            </a:stretch>
          </a:blipFill>
        </p:spPr>
        <p:txBody>
          <a:bodyPr/>
          <a:lstStyle/>
          <a:p>
            <a:endParaRPr lang="tr-TR"/>
          </a:p>
        </p:txBody>
      </p:sp>
      <p:sp>
        <p:nvSpPr>
          <p:cNvPr id="4" name="TextBox 4"/>
          <p:cNvSpPr txBox="1"/>
          <p:nvPr/>
        </p:nvSpPr>
        <p:spPr>
          <a:xfrm>
            <a:off x="663146" y="2474127"/>
            <a:ext cx="8297634" cy="7421220"/>
          </a:xfrm>
          <a:prstGeom prst="rect">
            <a:avLst/>
          </a:prstGeom>
        </p:spPr>
        <p:txBody>
          <a:bodyPr lIns="0" tIns="0" rIns="0" bIns="0" rtlCol="0" anchor="t">
            <a:spAutoFit/>
          </a:bodyPr>
          <a:lstStyle/>
          <a:p>
            <a:pPr algn="l">
              <a:lnSpc>
                <a:spcPts val="3081"/>
              </a:lnSpc>
              <a:spcBef>
                <a:spcPct val="0"/>
              </a:spcBef>
            </a:pPr>
            <a:r>
              <a:rPr lang="en-US" sz="2200" b="1" i="1">
                <a:solidFill>
                  <a:srgbClr val="000000"/>
                </a:solidFill>
                <a:latin typeface="Arimo Bold Italics"/>
                <a:ea typeface="Arimo Bold Italics"/>
                <a:cs typeface="Arimo Bold Italics"/>
                <a:sym typeface="Arimo Bold Italics"/>
              </a:rPr>
              <a:t>History:</a:t>
            </a:r>
            <a:r>
              <a:rPr lang="en-US" sz="2200" b="1">
                <a:solidFill>
                  <a:srgbClr val="000000"/>
                </a:solidFill>
                <a:latin typeface="Arimo Bold"/>
                <a:ea typeface="Arimo Bold"/>
                <a:cs typeface="Arimo Bold"/>
                <a:sym typeface="Arimo Bold"/>
              </a:rPr>
              <a:t> </a:t>
            </a:r>
          </a:p>
          <a:p>
            <a:pPr algn="l">
              <a:lnSpc>
                <a:spcPts val="3081"/>
              </a:lnSpc>
              <a:spcBef>
                <a:spcPct val="0"/>
              </a:spcBef>
            </a:pPr>
            <a:r>
              <a:rPr lang="en-US" sz="2200">
                <a:solidFill>
                  <a:srgbClr val="000000"/>
                </a:solidFill>
                <a:latin typeface="Arimo"/>
                <a:ea typeface="Arimo"/>
                <a:cs typeface="Arimo"/>
                <a:sym typeface="Arimo"/>
              </a:rPr>
              <a:t>Amasra boasts a history spanning over 3,000 years, with roots tracing back to the ancient Greek colony of Sesamos. It flourished under Roman and Byzantine rule and later came under Genoese control in the 13th century. In 1460, Sultan Mehmed II the Conqueror incorporated it into the Ottoman Empire. </a:t>
            </a:r>
          </a:p>
          <a:p>
            <a:pPr algn="l">
              <a:lnSpc>
                <a:spcPts val="3081"/>
              </a:lnSpc>
              <a:spcBef>
                <a:spcPct val="0"/>
              </a:spcBef>
            </a:pPr>
            <a:endParaRPr lang="en-US" sz="2200">
              <a:solidFill>
                <a:srgbClr val="000000"/>
              </a:solidFill>
              <a:latin typeface="Arimo"/>
              <a:ea typeface="Arimo"/>
              <a:cs typeface="Arimo"/>
              <a:sym typeface="Arimo"/>
            </a:endParaRPr>
          </a:p>
          <a:p>
            <a:pPr algn="l">
              <a:lnSpc>
                <a:spcPts val="3081"/>
              </a:lnSpc>
              <a:spcBef>
                <a:spcPct val="0"/>
              </a:spcBef>
            </a:pPr>
            <a:r>
              <a:rPr lang="en-US" sz="2200" b="1" i="1">
                <a:solidFill>
                  <a:srgbClr val="000000"/>
                </a:solidFill>
                <a:latin typeface="Arimo Bold Italics"/>
                <a:ea typeface="Arimo Bold Italics"/>
                <a:cs typeface="Arimo Bold Italics"/>
                <a:sym typeface="Arimo Bold Italics"/>
              </a:rPr>
              <a:t>Key Places:</a:t>
            </a:r>
          </a:p>
          <a:p>
            <a:pPr algn="l">
              <a:lnSpc>
                <a:spcPts val="3081"/>
              </a:lnSpc>
              <a:spcBef>
                <a:spcPct val="0"/>
              </a:spcBef>
            </a:pPr>
            <a:r>
              <a:rPr lang="en-US" sz="2200" i="1">
                <a:solidFill>
                  <a:srgbClr val="000000"/>
                </a:solidFill>
                <a:latin typeface="Arimo Italics"/>
                <a:ea typeface="Arimo Italics"/>
                <a:cs typeface="Arimo Italics"/>
                <a:sym typeface="Arimo Italics"/>
              </a:rPr>
              <a:t>Amasra Castle: </a:t>
            </a:r>
            <a:r>
              <a:rPr lang="en-US" sz="2200">
                <a:solidFill>
                  <a:srgbClr val="000000"/>
                </a:solidFill>
                <a:latin typeface="Arimo"/>
                <a:ea typeface="Arimo"/>
                <a:cs typeface="Arimo"/>
                <a:sym typeface="Arimo"/>
              </a:rPr>
              <a:t>A Byzantine structure expanded by the Genoese, offering panoramic views of the town and sea.</a:t>
            </a:r>
          </a:p>
          <a:p>
            <a:pPr algn="l">
              <a:lnSpc>
                <a:spcPts val="3081"/>
              </a:lnSpc>
              <a:spcBef>
                <a:spcPct val="0"/>
              </a:spcBef>
            </a:pPr>
            <a:r>
              <a:rPr lang="en-US" sz="2200" i="1">
                <a:solidFill>
                  <a:srgbClr val="000000"/>
                </a:solidFill>
                <a:latin typeface="Arimo Italics"/>
                <a:ea typeface="Arimo Italics"/>
                <a:cs typeface="Arimo Italics"/>
                <a:sym typeface="Arimo Italics"/>
              </a:rPr>
              <a:t>Büyük Liman &amp; Küçük Liman (Big and Small Harbors)</a:t>
            </a:r>
            <a:r>
              <a:rPr lang="en-US" sz="2200">
                <a:solidFill>
                  <a:srgbClr val="000000"/>
                </a:solidFill>
                <a:latin typeface="Arimo"/>
                <a:ea typeface="Arimo"/>
                <a:cs typeface="Arimo"/>
                <a:sym typeface="Arimo"/>
              </a:rPr>
              <a:t>: Charming harbors lined with cafes and seafood restaurants.</a:t>
            </a:r>
          </a:p>
          <a:p>
            <a:pPr algn="l">
              <a:lnSpc>
                <a:spcPts val="3081"/>
              </a:lnSpc>
              <a:spcBef>
                <a:spcPct val="0"/>
              </a:spcBef>
            </a:pPr>
            <a:r>
              <a:rPr lang="en-US" sz="2200" i="1">
                <a:solidFill>
                  <a:srgbClr val="000000"/>
                </a:solidFill>
                <a:latin typeface="Arimo Italics"/>
                <a:ea typeface="Arimo Italics"/>
                <a:cs typeface="Arimo Italics"/>
                <a:sym typeface="Arimo Italics"/>
              </a:rPr>
              <a:t>Historical Streets:</a:t>
            </a:r>
            <a:r>
              <a:rPr lang="en-US" sz="2200">
                <a:solidFill>
                  <a:srgbClr val="000000"/>
                </a:solidFill>
                <a:latin typeface="Arimo"/>
                <a:ea typeface="Arimo"/>
                <a:cs typeface="Arimo"/>
                <a:sym typeface="Arimo"/>
              </a:rPr>
              <a:t> Wander through narrow alleys adorned with traditional wooden houses.bitbook.netWow Cappadocia</a:t>
            </a:r>
          </a:p>
          <a:p>
            <a:pPr algn="l">
              <a:lnSpc>
                <a:spcPts val="3081"/>
              </a:lnSpc>
              <a:spcBef>
                <a:spcPct val="0"/>
              </a:spcBef>
            </a:pPr>
            <a:endParaRPr lang="en-US" sz="2200">
              <a:solidFill>
                <a:srgbClr val="000000"/>
              </a:solidFill>
              <a:latin typeface="Arimo"/>
              <a:ea typeface="Arimo"/>
              <a:cs typeface="Arimo"/>
              <a:sym typeface="Arimo"/>
            </a:endParaRPr>
          </a:p>
          <a:p>
            <a:pPr algn="l">
              <a:lnSpc>
                <a:spcPts val="3081"/>
              </a:lnSpc>
              <a:spcBef>
                <a:spcPct val="0"/>
              </a:spcBef>
            </a:pPr>
            <a:r>
              <a:rPr lang="en-US" sz="2200" b="1" i="1">
                <a:solidFill>
                  <a:srgbClr val="000000"/>
                </a:solidFill>
                <a:latin typeface="Arimo Bold Italics"/>
                <a:ea typeface="Arimo Bold Italics"/>
                <a:cs typeface="Arimo Bold Italics"/>
                <a:sym typeface="Arimo Bold Italics"/>
              </a:rPr>
              <a:t>Transportation:</a:t>
            </a:r>
            <a:r>
              <a:rPr lang="en-US" sz="2200">
                <a:solidFill>
                  <a:srgbClr val="000000"/>
                </a:solidFill>
                <a:latin typeface="Arimo"/>
                <a:ea typeface="Arimo"/>
                <a:cs typeface="Arimo"/>
                <a:sym typeface="Arimo"/>
              </a:rPr>
              <a:t> From Bartın city center, Amasra is approximately 17 km away. You can reach Amasra by minibus (dolmuş), which operates every 30 minutes during peak seasons and every two hours in winter.</a:t>
            </a:r>
          </a:p>
        </p:txBody>
      </p:sp>
      <p:sp>
        <p:nvSpPr>
          <p:cNvPr id="5" name="TextBox 5"/>
          <p:cNvSpPr txBox="1"/>
          <p:nvPr/>
        </p:nvSpPr>
        <p:spPr>
          <a:xfrm>
            <a:off x="961577" y="284486"/>
            <a:ext cx="15998406" cy="1307454"/>
          </a:xfrm>
          <a:prstGeom prst="rect">
            <a:avLst/>
          </a:prstGeom>
        </p:spPr>
        <p:txBody>
          <a:bodyPr lIns="0" tIns="0" rIns="0" bIns="0" rtlCol="0" anchor="t">
            <a:spAutoFit/>
          </a:bodyPr>
          <a:lstStyle/>
          <a:p>
            <a:pPr algn="ctr">
              <a:lnSpc>
                <a:spcPts val="10360"/>
              </a:lnSpc>
            </a:pPr>
            <a:r>
              <a:rPr lang="en-US" sz="7400" b="1">
                <a:solidFill>
                  <a:srgbClr val="587FB4"/>
                </a:solidFill>
                <a:latin typeface="Arimo Bold"/>
                <a:ea typeface="Arimo Bold"/>
                <a:cs typeface="Arimo Bold"/>
                <a:sym typeface="Arimo Bold"/>
              </a:rPr>
              <a:t>✈️Historical and Touristic Places</a:t>
            </a:r>
          </a:p>
        </p:txBody>
      </p:sp>
      <p:sp>
        <p:nvSpPr>
          <p:cNvPr id="6" name="TextBox 6"/>
          <p:cNvSpPr txBox="1"/>
          <p:nvPr/>
        </p:nvSpPr>
        <p:spPr>
          <a:xfrm>
            <a:off x="663146" y="1831849"/>
            <a:ext cx="2451259" cy="547370"/>
          </a:xfrm>
          <a:prstGeom prst="rect">
            <a:avLst/>
          </a:prstGeom>
        </p:spPr>
        <p:txBody>
          <a:bodyPr lIns="0" tIns="0" rIns="0" bIns="0" rtlCol="0" anchor="t">
            <a:spAutoFit/>
          </a:bodyPr>
          <a:lstStyle/>
          <a:p>
            <a:pPr algn="ctr">
              <a:lnSpc>
                <a:spcPts val="4480"/>
              </a:lnSpc>
            </a:pPr>
            <a:r>
              <a:rPr lang="en-US" sz="3200" b="1">
                <a:solidFill>
                  <a:srgbClr val="7EA4D7"/>
                </a:solidFill>
                <a:latin typeface="DejaVu Serif Bold"/>
                <a:ea typeface="DejaVu Serif Bold"/>
                <a:cs typeface="DejaVu Serif Bold"/>
                <a:sym typeface="DejaVu Serif Bold"/>
              </a:rPr>
              <a:t>1.AMASRA</a:t>
            </a:r>
          </a:p>
        </p:txBody>
      </p:sp>
      <p:sp>
        <p:nvSpPr>
          <p:cNvPr id="7" name="Freeform 7"/>
          <p:cNvSpPr/>
          <p:nvPr/>
        </p:nvSpPr>
        <p:spPr>
          <a:xfrm>
            <a:off x="11374687" y="6164778"/>
            <a:ext cx="5154499" cy="3730569"/>
          </a:xfrm>
          <a:custGeom>
            <a:avLst/>
            <a:gdLst/>
            <a:ahLst/>
            <a:cxnLst/>
            <a:rect l="l" t="t" r="r" b="b"/>
            <a:pathLst>
              <a:path w="5154499" h="3730569">
                <a:moveTo>
                  <a:pt x="0" y="0"/>
                </a:moveTo>
                <a:lnTo>
                  <a:pt x="5154499" y="0"/>
                </a:lnTo>
                <a:lnTo>
                  <a:pt x="5154499" y="3730569"/>
                </a:lnTo>
                <a:lnTo>
                  <a:pt x="0" y="3730569"/>
                </a:lnTo>
                <a:lnTo>
                  <a:pt x="0" y="0"/>
                </a:lnTo>
                <a:close/>
              </a:path>
            </a:pathLst>
          </a:custGeom>
          <a:blipFill>
            <a:blip r:embed="rId3"/>
            <a:stretch>
              <a:fillRect l="-4380" r="-4380"/>
            </a:stretch>
          </a:blipFill>
        </p:spPr>
        <p:txBody>
          <a:bodyPr/>
          <a:lstStyle/>
          <a:p>
            <a:endParaRPr lang="tr-TR"/>
          </a:p>
        </p:txBody>
      </p:sp>
    </p:spTree>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057409" y="4266859"/>
            <a:ext cx="10173182" cy="2453640"/>
          </a:xfrm>
          <a:prstGeom prst="rect">
            <a:avLst/>
          </a:prstGeom>
        </p:spPr>
        <p:txBody>
          <a:bodyPr lIns="0" tIns="0" rIns="0" bIns="0" rtlCol="0" anchor="t">
            <a:spAutoFit/>
          </a:bodyPr>
          <a:lstStyle/>
          <a:p>
            <a:pPr algn="ctr">
              <a:lnSpc>
                <a:spcPts val="20160"/>
              </a:lnSpc>
              <a:spcBef>
                <a:spcPct val="0"/>
              </a:spcBef>
            </a:pPr>
            <a:r>
              <a:rPr lang="en-US" sz="14400">
                <a:solidFill>
                  <a:srgbClr val="AFC3DA">
                    <a:alpha val="18824"/>
                  </a:srgbClr>
                </a:solidFill>
                <a:latin typeface="Bevan"/>
                <a:ea typeface="Bevan"/>
                <a:cs typeface="Bevan"/>
                <a:sym typeface="Bevan"/>
              </a:rPr>
              <a:t>BARTIN</a:t>
            </a:r>
          </a:p>
        </p:txBody>
      </p:sp>
      <p:sp>
        <p:nvSpPr>
          <p:cNvPr id="3" name="Freeform 3"/>
          <p:cNvSpPr/>
          <p:nvPr/>
        </p:nvSpPr>
        <p:spPr>
          <a:xfrm>
            <a:off x="10889030" y="2013074"/>
            <a:ext cx="5640156" cy="3730569"/>
          </a:xfrm>
          <a:custGeom>
            <a:avLst/>
            <a:gdLst/>
            <a:ahLst/>
            <a:cxnLst/>
            <a:rect l="l" t="t" r="r" b="b"/>
            <a:pathLst>
              <a:path w="5640156" h="3730569">
                <a:moveTo>
                  <a:pt x="0" y="0"/>
                </a:moveTo>
                <a:lnTo>
                  <a:pt x="5640156" y="0"/>
                </a:lnTo>
                <a:lnTo>
                  <a:pt x="5640156" y="3730569"/>
                </a:lnTo>
                <a:lnTo>
                  <a:pt x="0" y="3730569"/>
                </a:lnTo>
                <a:lnTo>
                  <a:pt x="0" y="0"/>
                </a:lnTo>
                <a:close/>
              </a:path>
            </a:pathLst>
          </a:custGeom>
          <a:blipFill>
            <a:blip r:embed="rId2"/>
            <a:stretch>
              <a:fillRect t="-2415" r="-4196" b="-2415"/>
            </a:stretch>
          </a:blipFill>
        </p:spPr>
        <p:txBody>
          <a:bodyPr/>
          <a:lstStyle/>
          <a:p>
            <a:endParaRPr lang="tr-TR"/>
          </a:p>
        </p:txBody>
      </p:sp>
      <p:sp>
        <p:nvSpPr>
          <p:cNvPr id="4" name="TextBox 4"/>
          <p:cNvSpPr txBox="1"/>
          <p:nvPr/>
        </p:nvSpPr>
        <p:spPr>
          <a:xfrm>
            <a:off x="515344" y="2621587"/>
            <a:ext cx="6686137" cy="6401411"/>
          </a:xfrm>
          <a:prstGeom prst="rect">
            <a:avLst/>
          </a:prstGeom>
        </p:spPr>
        <p:txBody>
          <a:bodyPr lIns="0" tIns="0" rIns="0" bIns="0" rtlCol="0" anchor="t">
            <a:spAutoFit/>
          </a:bodyPr>
          <a:lstStyle/>
          <a:p>
            <a:pPr algn="l">
              <a:lnSpc>
                <a:spcPts val="3641"/>
              </a:lnSpc>
            </a:pPr>
            <a:endParaRPr/>
          </a:p>
          <a:p>
            <a:pPr algn="l">
              <a:lnSpc>
                <a:spcPts val="3641"/>
              </a:lnSpc>
            </a:pPr>
            <a:r>
              <a:rPr lang="en-US" sz="2600" b="1" i="1">
                <a:solidFill>
                  <a:srgbClr val="000000"/>
                </a:solidFill>
                <a:latin typeface="Arimo Bold Italics"/>
                <a:ea typeface="Arimo Bold Italics"/>
                <a:cs typeface="Arimo Bold Italics"/>
                <a:sym typeface="Arimo Bold Italics"/>
              </a:rPr>
              <a:t>Overview:</a:t>
            </a:r>
            <a:r>
              <a:rPr lang="en-US" sz="2600">
                <a:solidFill>
                  <a:srgbClr val="000000"/>
                </a:solidFill>
                <a:latin typeface="Arimo"/>
                <a:ea typeface="Arimo"/>
                <a:cs typeface="Arimo"/>
                <a:sym typeface="Arimo"/>
              </a:rPr>
              <a:t> </a:t>
            </a:r>
          </a:p>
          <a:p>
            <a:pPr algn="l">
              <a:lnSpc>
                <a:spcPts val="3641"/>
              </a:lnSpc>
            </a:pPr>
            <a:r>
              <a:rPr lang="en-US" sz="2600">
                <a:solidFill>
                  <a:srgbClr val="000000"/>
                </a:solidFill>
                <a:latin typeface="Arimo"/>
                <a:ea typeface="Arimo"/>
                <a:cs typeface="Arimo"/>
                <a:sym typeface="Arimo"/>
              </a:rPr>
              <a:t>İnkumu is a renowned Black Sea beach destination, known for its golden sands and clear waters, making it ideal for swimming and relaxation.</a:t>
            </a:r>
          </a:p>
          <a:p>
            <a:pPr algn="l">
              <a:lnSpc>
                <a:spcPts val="3641"/>
              </a:lnSpc>
            </a:pPr>
            <a:endParaRPr lang="en-US" sz="2600">
              <a:solidFill>
                <a:srgbClr val="000000"/>
              </a:solidFill>
              <a:latin typeface="Arimo"/>
              <a:ea typeface="Arimo"/>
              <a:cs typeface="Arimo"/>
              <a:sym typeface="Arimo"/>
            </a:endParaRPr>
          </a:p>
          <a:p>
            <a:pPr algn="l">
              <a:lnSpc>
                <a:spcPts val="3641"/>
              </a:lnSpc>
            </a:pPr>
            <a:r>
              <a:rPr lang="en-US" sz="2600" b="1" i="1">
                <a:solidFill>
                  <a:srgbClr val="000000"/>
                </a:solidFill>
                <a:latin typeface="Arimo Bold Italics"/>
                <a:ea typeface="Arimo Bold Italics"/>
                <a:cs typeface="Arimo Bold Italics"/>
                <a:sym typeface="Arimo Bold Italics"/>
              </a:rPr>
              <a:t>Transportation:</a:t>
            </a:r>
            <a:r>
              <a:rPr lang="en-US" sz="2600" i="1">
                <a:solidFill>
                  <a:srgbClr val="000000"/>
                </a:solidFill>
                <a:latin typeface="Arimo Italics"/>
                <a:ea typeface="Arimo Italics"/>
                <a:cs typeface="Arimo Italics"/>
                <a:sym typeface="Arimo Italics"/>
              </a:rPr>
              <a:t> </a:t>
            </a:r>
          </a:p>
          <a:p>
            <a:pPr algn="l">
              <a:lnSpc>
                <a:spcPts val="3641"/>
              </a:lnSpc>
            </a:pPr>
            <a:r>
              <a:rPr lang="en-US" sz="2600">
                <a:solidFill>
                  <a:srgbClr val="000000"/>
                </a:solidFill>
                <a:latin typeface="Arimo"/>
                <a:ea typeface="Arimo"/>
                <a:cs typeface="Arimo"/>
                <a:sym typeface="Arimo"/>
              </a:rPr>
              <a:t>Located about 17 km from Bartın city center, İnkumu is accessible via local minibuses (dolmuş) departing from the İnkumu bus stop in the city center. The journey takes approximately 15-20 minutes.</a:t>
            </a:r>
          </a:p>
          <a:p>
            <a:pPr algn="l">
              <a:lnSpc>
                <a:spcPts val="3641"/>
              </a:lnSpc>
              <a:spcBef>
                <a:spcPct val="0"/>
              </a:spcBef>
            </a:pPr>
            <a:endParaRPr lang="en-US" sz="2600">
              <a:solidFill>
                <a:srgbClr val="000000"/>
              </a:solidFill>
              <a:latin typeface="Arimo"/>
              <a:ea typeface="Arimo"/>
              <a:cs typeface="Arimo"/>
              <a:sym typeface="Arimo"/>
            </a:endParaRPr>
          </a:p>
        </p:txBody>
      </p:sp>
      <p:sp>
        <p:nvSpPr>
          <p:cNvPr id="5" name="TextBox 5"/>
          <p:cNvSpPr txBox="1"/>
          <p:nvPr/>
        </p:nvSpPr>
        <p:spPr>
          <a:xfrm>
            <a:off x="961577" y="284486"/>
            <a:ext cx="15998406" cy="1307454"/>
          </a:xfrm>
          <a:prstGeom prst="rect">
            <a:avLst/>
          </a:prstGeom>
        </p:spPr>
        <p:txBody>
          <a:bodyPr lIns="0" tIns="0" rIns="0" bIns="0" rtlCol="0" anchor="t">
            <a:spAutoFit/>
          </a:bodyPr>
          <a:lstStyle/>
          <a:p>
            <a:pPr algn="ctr">
              <a:lnSpc>
                <a:spcPts val="10360"/>
              </a:lnSpc>
            </a:pPr>
            <a:r>
              <a:rPr lang="en-US" sz="7400" b="1">
                <a:solidFill>
                  <a:srgbClr val="587FB4"/>
                </a:solidFill>
                <a:latin typeface="Arimo Bold"/>
                <a:ea typeface="Arimo Bold"/>
                <a:cs typeface="Arimo Bold"/>
                <a:sym typeface="Arimo Bold"/>
              </a:rPr>
              <a:t>✈️Historical and Touristic Places</a:t>
            </a:r>
          </a:p>
        </p:txBody>
      </p:sp>
      <p:sp>
        <p:nvSpPr>
          <p:cNvPr id="6" name="TextBox 6"/>
          <p:cNvSpPr txBox="1"/>
          <p:nvPr/>
        </p:nvSpPr>
        <p:spPr>
          <a:xfrm>
            <a:off x="382893" y="1831849"/>
            <a:ext cx="5373821" cy="547370"/>
          </a:xfrm>
          <a:prstGeom prst="rect">
            <a:avLst/>
          </a:prstGeom>
        </p:spPr>
        <p:txBody>
          <a:bodyPr lIns="0" tIns="0" rIns="0" bIns="0" rtlCol="0" anchor="t">
            <a:spAutoFit/>
          </a:bodyPr>
          <a:lstStyle/>
          <a:p>
            <a:pPr algn="ctr">
              <a:lnSpc>
                <a:spcPts val="4480"/>
              </a:lnSpc>
            </a:pPr>
            <a:r>
              <a:rPr lang="en-US" sz="3200" b="1">
                <a:solidFill>
                  <a:srgbClr val="7EA4D7"/>
                </a:solidFill>
                <a:latin typeface="DejaVu Serif Bold"/>
                <a:ea typeface="DejaVu Serif Bold"/>
                <a:cs typeface="DejaVu Serif Bold"/>
                <a:sym typeface="DejaVu Serif Bold"/>
              </a:rPr>
              <a:t>🏖️ 2. İnkumu Beach </a:t>
            </a:r>
          </a:p>
        </p:txBody>
      </p:sp>
      <p:sp>
        <p:nvSpPr>
          <p:cNvPr id="7" name="Freeform 7"/>
          <p:cNvSpPr/>
          <p:nvPr/>
        </p:nvSpPr>
        <p:spPr>
          <a:xfrm>
            <a:off x="10889030" y="6162743"/>
            <a:ext cx="5640156" cy="3730569"/>
          </a:xfrm>
          <a:custGeom>
            <a:avLst/>
            <a:gdLst/>
            <a:ahLst/>
            <a:cxnLst/>
            <a:rect l="l" t="t" r="r" b="b"/>
            <a:pathLst>
              <a:path w="5640156" h="3730569">
                <a:moveTo>
                  <a:pt x="0" y="0"/>
                </a:moveTo>
                <a:lnTo>
                  <a:pt x="5640156" y="0"/>
                </a:lnTo>
                <a:lnTo>
                  <a:pt x="5640156" y="3730569"/>
                </a:lnTo>
                <a:lnTo>
                  <a:pt x="0" y="3730569"/>
                </a:lnTo>
                <a:lnTo>
                  <a:pt x="0" y="0"/>
                </a:lnTo>
                <a:close/>
              </a:path>
            </a:pathLst>
          </a:custGeom>
          <a:blipFill>
            <a:blip r:embed="rId3"/>
            <a:stretch>
              <a:fillRect t="-2415" r="-4196" b="-2415"/>
            </a:stretch>
          </a:blipFill>
        </p:spPr>
        <p:txBody>
          <a:bodyPr/>
          <a:lstStyle/>
          <a:p>
            <a:endParaRPr lang="tr-TR"/>
          </a:p>
        </p:txBody>
      </p:sp>
    </p:spTree>
  </p:cSld>
  <p:clrMapOvr>
    <a:masterClrMapping/>
  </p:clrMapOvr>
  <p:transition spd="slow">
    <p:cover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057409" y="4266859"/>
            <a:ext cx="10173182" cy="2453640"/>
          </a:xfrm>
          <a:prstGeom prst="rect">
            <a:avLst/>
          </a:prstGeom>
        </p:spPr>
        <p:txBody>
          <a:bodyPr lIns="0" tIns="0" rIns="0" bIns="0" rtlCol="0" anchor="t">
            <a:spAutoFit/>
          </a:bodyPr>
          <a:lstStyle/>
          <a:p>
            <a:pPr algn="ctr">
              <a:lnSpc>
                <a:spcPts val="20160"/>
              </a:lnSpc>
              <a:spcBef>
                <a:spcPct val="0"/>
              </a:spcBef>
            </a:pPr>
            <a:r>
              <a:rPr lang="en-US" sz="14400">
                <a:solidFill>
                  <a:srgbClr val="AFC3DA">
                    <a:alpha val="18824"/>
                  </a:srgbClr>
                </a:solidFill>
                <a:latin typeface="Bevan"/>
                <a:ea typeface="Bevan"/>
                <a:cs typeface="Bevan"/>
                <a:sym typeface="Bevan"/>
              </a:rPr>
              <a:t>BARTIN</a:t>
            </a:r>
          </a:p>
        </p:txBody>
      </p:sp>
      <p:sp>
        <p:nvSpPr>
          <p:cNvPr id="3" name="Freeform 3"/>
          <p:cNvSpPr/>
          <p:nvPr/>
        </p:nvSpPr>
        <p:spPr>
          <a:xfrm>
            <a:off x="10889030" y="2013074"/>
            <a:ext cx="5640156" cy="3730569"/>
          </a:xfrm>
          <a:custGeom>
            <a:avLst/>
            <a:gdLst/>
            <a:ahLst/>
            <a:cxnLst/>
            <a:rect l="l" t="t" r="r" b="b"/>
            <a:pathLst>
              <a:path w="5640156" h="3730569">
                <a:moveTo>
                  <a:pt x="0" y="0"/>
                </a:moveTo>
                <a:lnTo>
                  <a:pt x="5640156" y="0"/>
                </a:lnTo>
                <a:lnTo>
                  <a:pt x="5640156" y="3730569"/>
                </a:lnTo>
                <a:lnTo>
                  <a:pt x="0" y="3730569"/>
                </a:lnTo>
                <a:lnTo>
                  <a:pt x="0" y="0"/>
                </a:lnTo>
                <a:close/>
              </a:path>
            </a:pathLst>
          </a:custGeom>
          <a:blipFill>
            <a:blip r:embed="rId2"/>
            <a:stretch>
              <a:fillRect t="-304" b="-304"/>
            </a:stretch>
          </a:blipFill>
        </p:spPr>
        <p:txBody>
          <a:bodyPr/>
          <a:lstStyle/>
          <a:p>
            <a:endParaRPr lang="tr-TR"/>
          </a:p>
        </p:txBody>
      </p:sp>
      <p:sp>
        <p:nvSpPr>
          <p:cNvPr id="4" name="TextBox 4"/>
          <p:cNvSpPr txBox="1"/>
          <p:nvPr/>
        </p:nvSpPr>
        <p:spPr>
          <a:xfrm>
            <a:off x="382893" y="2120301"/>
            <a:ext cx="8577887" cy="7773011"/>
          </a:xfrm>
          <a:prstGeom prst="rect">
            <a:avLst/>
          </a:prstGeom>
        </p:spPr>
        <p:txBody>
          <a:bodyPr lIns="0" tIns="0" rIns="0" bIns="0" rtlCol="0" anchor="t">
            <a:spAutoFit/>
          </a:bodyPr>
          <a:lstStyle/>
          <a:p>
            <a:pPr algn="l">
              <a:lnSpc>
                <a:spcPts val="3641"/>
              </a:lnSpc>
            </a:pPr>
            <a:endParaRPr/>
          </a:p>
          <a:p>
            <a:pPr algn="l">
              <a:lnSpc>
                <a:spcPts val="3641"/>
              </a:lnSpc>
            </a:pPr>
            <a:r>
              <a:rPr lang="en-US" sz="2600" b="1" i="1">
                <a:solidFill>
                  <a:srgbClr val="000000"/>
                </a:solidFill>
                <a:latin typeface="Arimo Bold Italics"/>
                <a:ea typeface="Arimo Bold Italics"/>
                <a:cs typeface="Arimo Bold Italics"/>
                <a:sym typeface="Arimo Bold Italics"/>
              </a:rPr>
              <a:t>History:</a:t>
            </a:r>
          </a:p>
          <a:p>
            <a:pPr algn="l">
              <a:lnSpc>
                <a:spcPts val="3641"/>
              </a:lnSpc>
            </a:pPr>
            <a:r>
              <a:rPr lang="en-US" sz="2600">
                <a:solidFill>
                  <a:srgbClr val="000000"/>
                </a:solidFill>
                <a:latin typeface="Arimo"/>
                <a:ea typeface="Arimo"/>
                <a:cs typeface="Arimo"/>
                <a:sym typeface="Arimo"/>
              </a:rPr>
              <a:t> The Güzelcehisar Lava Columns are unique geological formations estimated to be 80 million years old. These hexagonal basalt columns were formed by the cooling and crystallization of lava from ancient volcanic activity.</a:t>
            </a:r>
          </a:p>
          <a:p>
            <a:pPr algn="l">
              <a:lnSpc>
                <a:spcPts val="3641"/>
              </a:lnSpc>
            </a:pPr>
            <a:r>
              <a:rPr lang="en-US" sz="2600" b="1" i="1">
                <a:solidFill>
                  <a:srgbClr val="000000"/>
                </a:solidFill>
                <a:latin typeface="Arimo Bold Italics"/>
                <a:ea typeface="Arimo Bold Italics"/>
                <a:cs typeface="Arimo Bold Italics"/>
                <a:sym typeface="Arimo Bold Italics"/>
              </a:rPr>
              <a:t>Attractions:</a:t>
            </a:r>
            <a:r>
              <a:rPr lang="en-US" sz="2600" i="1">
                <a:solidFill>
                  <a:srgbClr val="000000"/>
                </a:solidFill>
                <a:latin typeface="Arimo Italics"/>
                <a:ea typeface="Arimo Italics"/>
                <a:cs typeface="Arimo Italics"/>
                <a:sym typeface="Arimo Italics"/>
              </a:rPr>
              <a:t> </a:t>
            </a:r>
          </a:p>
          <a:p>
            <a:pPr marL="561546" lvl="1" indent="-280773" algn="l">
              <a:lnSpc>
                <a:spcPts val="3641"/>
              </a:lnSpc>
              <a:buFont typeface="Arial"/>
              <a:buChar char="•"/>
            </a:pPr>
            <a:r>
              <a:rPr lang="en-US" sz="2600" b="1">
                <a:solidFill>
                  <a:srgbClr val="000000"/>
                </a:solidFill>
                <a:latin typeface="Arimo Bold"/>
                <a:ea typeface="Arimo Bold"/>
                <a:cs typeface="Arimo Bold"/>
                <a:sym typeface="Arimo Bold"/>
              </a:rPr>
              <a:t>Lava Columns:</a:t>
            </a:r>
            <a:r>
              <a:rPr lang="en-US" sz="2600">
                <a:solidFill>
                  <a:srgbClr val="000000"/>
                </a:solidFill>
                <a:latin typeface="Arimo"/>
                <a:ea typeface="Arimo"/>
                <a:cs typeface="Arimo"/>
                <a:sym typeface="Arimo"/>
              </a:rPr>
              <a:t> Marvel at the striking hexagonal basalt formations along the coastline. </a:t>
            </a:r>
          </a:p>
          <a:p>
            <a:pPr marL="561546" lvl="1" indent="-280773" algn="l">
              <a:lnSpc>
                <a:spcPts val="3641"/>
              </a:lnSpc>
              <a:buFont typeface="Arial"/>
              <a:buChar char="•"/>
            </a:pPr>
            <a:r>
              <a:rPr lang="en-US" sz="2600" b="1">
                <a:solidFill>
                  <a:srgbClr val="000000"/>
                </a:solidFill>
                <a:latin typeface="Arimo Bold"/>
                <a:ea typeface="Arimo Bold"/>
                <a:cs typeface="Arimo Bold"/>
                <a:sym typeface="Arimo Bold"/>
              </a:rPr>
              <a:t>Beach:</a:t>
            </a:r>
            <a:r>
              <a:rPr lang="en-US" sz="2600">
                <a:solidFill>
                  <a:srgbClr val="000000"/>
                </a:solidFill>
                <a:latin typeface="Arimo"/>
                <a:ea typeface="Arimo"/>
                <a:cs typeface="Arimo"/>
                <a:sym typeface="Arimo"/>
              </a:rPr>
              <a:t> Enjoy the serene atmosphere and clear waters of Güzelcehisar Beach. </a:t>
            </a:r>
          </a:p>
          <a:p>
            <a:pPr algn="l">
              <a:lnSpc>
                <a:spcPts val="3641"/>
              </a:lnSpc>
            </a:pPr>
            <a:r>
              <a:rPr lang="en-US" sz="2600" b="1" i="1">
                <a:solidFill>
                  <a:srgbClr val="000000"/>
                </a:solidFill>
                <a:latin typeface="Arimo Bold Italics"/>
                <a:ea typeface="Arimo Bold Italics"/>
                <a:cs typeface="Arimo Bold Italics"/>
                <a:sym typeface="Arimo Bold Italics"/>
              </a:rPr>
              <a:t>Transportation:</a:t>
            </a:r>
            <a:r>
              <a:rPr lang="en-US" sz="2600">
                <a:solidFill>
                  <a:srgbClr val="000000"/>
                </a:solidFill>
                <a:latin typeface="Arimo"/>
                <a:ea typeface="Arimo"/>
                <a:cs typeface="Arimo"/>
                <a:sym typeface="Arimo"/>
              </a:rPr>
              <a:t> Güzelcehisar is approximately 30 km from Bartın. While there are no direct minibuses from Amasra, you can reach Güzelcehisar by passing through Bartın. Minibus services are available from Bartın to Güzelcehisar. </a:t>
            </a:r>
          </a:p>
          <a:p>
            <a:pPr algn="l">
              <a:lnSpc>
                <a:spcPts val="3641"/>
              </a:lnSpc>
              <a:spcBef>
                <a:spcPct val="0"/>
              </a:spcBef>
            </a:pPr>
            <a:endParaRPr lang="en-US" sz="2600">
              <a:solidFill>
                <a:srgbClr val="000000"/>
              </a:solidFill>
              <a:latin typeface="Arimo"/>
              <a:ea typeface="Arimo"/>
              <a:cs typeface="Arimo"/>
              <a:sym typeface="Arimo"/>
            </a:endParaRPr>
          </a:p>
        </p:txBody>
      </p:sp>
      <p:sp>
        <p:nvSpPr>
          <p:cNvPr id="5" name="TextBox 5"/>
          <p:cNvSpPr txBox="1"/>
          <p:nvPr/>
        </p:nvSpPr>
        <p:spPr>
          <a:xfrm>
            <a:off x="961577" y="284486"/>
            <a:ext cx="15998406" cy="1307454"/>
          </a:xfrm>
          <a:prstGeom prst="rect">
            <a:avLst/>
          </a:prstGeom>
        </p:spPr>
        <p:txBody>
          <a:bodyPr lIns="0" tIns="0" rIns="0" bIns="0" rtlCol="0" anchor="t">
            <a:spAutoFit/>
          </a:bodyPr>
          <a:lstStyle/>
          <a:p>
            <a:pPr algn="ctr">
              <a:lnSpc>
                <a:spcPts val="10360"/>
              </a:lnSpc>
            </a:pPr>
            <a:r>
              <a:rPr lang="en-US" sz="7400" b="1">
                <a:solidFill>
                  <a:srgbClr val="587FB4"/>
                </a:solidFill>
                <a:latin typeface="Arimo Bold"/>
                <a:ea typeface="Arimo Bold"/>
                <a:cs typeface="Arimo Bold"/>
                <a:sym typeface="Arimo Bold"/>
              </a:rPr>
              <a:t>✈️Historical and Touristic Places</a:t>
            </a:r>
          </a:p>
        </p:txBody>
      </p:sp>
      <p:sp>
        <p:nvSpPr>
          <p:cNvPr id="6" name="TextBox 6"/>
          <p:cNvSpPr txBox="1"/>
          <p:nvPr/>
        </p:nvSpPr>
        <p:spPr>
          <a:xfrm>
            <a:off x="382893" y="1831849"/>
            <a:ext cx="7713802" cy="547370"/>
          </a:xfrm>
          <a:prstGeom prst="rect">
            <a:avLst/>
          </a:prstGeom>
        </p:spPr>
        <p:txBody>
          <a:bodyPr lIns="0" tIns="0" rIns="0" bIns="0" rtlCol="0" anchor="t">
            <a:spAutoFit/>
          </a:bodyPr>
          <a:lstStyle/>
          <a:p>
            <a:pPr algn="ctr">
              <a:lnSpc>
                <a:spcPts val="4480"/>
              </a:lnSpc>
            </a:pPr>
            <a:r>
              <a:rPr lang="en-US" sz="3200" b="1">
                <a:solidFill>
                  <a:srgbClr val="7EA4D7"/>
                </a:solidFill>
                <a:latin typeface="DejaVu Serif Bold"/>
                <a:ea typeface="DejaVu Serif Bold"/>
                <a:cs typeface="DejaVu Serif Bold"/>
                <a:sym typeface="DejaVu Serif Bold"/>
              </a:rPr>
              <a:t>🌋 3. Güzelcehisar Lava Columns </a:t>
            </a:r>
          </a:p>
        </p:txBody>
      </p:sp>
      <p:sp>
        <p:nvSpPr>
          <p:cNvPr id="7" name="Freeform 7"/>
          <p:cNvSpPr/>
          <p:nvPr/>
        </p:nvSpPr>
        <p:spPr>
          <a:xfrm>
            <a:off x="10889030" y="6162743"/>
            <a:ext cx="5640156" cy="3730569"/>
          </a:xfrm>
          <a:custGeom>
            <a:avLst/>
            <a:gdLst/>
            <a:ahLst/>
            <a:cxnLst/>
            <a:rect l="l" t="t" r="r" b="b"/>
            <a:pathLst>
              <a:path w="5640156" h="3730569">
                <a:moveTo>
                  <a:pt x="0" y="0"/>
                </a:moveTo>
                <a:lnTo>
                  <a:pt x="5640156" y="0"/>
                </a:lnTo>
                <a:lnTo>
                  <a:pt x="5640156" y="3730569"/>
                </a:lnTo>
                <a:lnTo>
                  <a:pt x="0" y="3730569"/>
                </a:lnTo>
                <a:lnTo>
                  <a:pt x="0" y="0"/>
                </a:lnTo>
                <a:close/>
              </a:path>
            </a:pathLst>
          </a:custGeom>
          <a:blipFill>
            <a:blip r:embed="rId3"/>
            <a:stretch>
              <a:fillRect l="-9056" r="-9056"/>
            </a:stretch>
          </a:blipFill>
        </p:spPr>
        <p:txBody>
          <a:bodyPr/>
          <a:lstStyle/>
          <a:p>
            <a:endParaRPr lang="tr-TR"/>
          </a:p>
        </p:txBody>
      </p:sp>
    </p:spTree>
  </p:cSld>
  <p:clrMapOvr>
    <a:masterClrMapping/>
  </p:clrMapOvr>
  <p:transition spd="slow">
    <p:cover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057409" y="4266859"/>
            <a:ext cx="10173182" cy="2453640"/>
          </a:xfrm>
          <a:prstGeom prst="rect">
            <a:avLst/>
          </a:prstGeom>
        </p:spPr>
        <p:txBody>
          <a:bodyPr lIns="0" tIns="0" rIns="0" bIns="0" rtlCol="0" anchor="t">
            <a:spAutoFit/>
          </a:bodyPr>
          <a:lstStyle/>
          <a:p>
            <a:pPr algn="ctr">
              <a:lnSpc>
                <a:spcPts val="20160"/>
              </a:lnSpc>
              <a:spcBef>
                <a:spcPct val="0"/>
              </a:spcBef>
            </a:pPr>
            <a:r>
              <a:rPr lang="en-US" sz="14400">
                <a:solidFill>
                  <a:srgbClr val="AFC3DA">
                    <a:alpha val="18824"/>
                  </a:srgbClr>
                </a:solidFill>
                <a:latin typeface="Bevan"/>
                <a:ea typeface="Bevan"/>
                <a:cs typeface="Bevan"/>
                <a:sym typeface="Bevan"/>
              </a:rPr>
              <a:t>BARTIN</a:t>
            </a:r>
          </a:p>
        </p:txBody>
      </p:sp>
      <p:sp>
        <p:nvSpPr>
          <p:cNvPr id="3" name="Freeform 3"/>
          <p:cNvSpPr/>
          <p:nvPr/>
        </p:nvSpPr>
        <p:spPr>
          <a:xfrm>
            <a:off x="10889030" y="2013074"/>
            <a:ext cx="5640156" cy="3730569"/>
          </a:xfrm>
          <a:custGeom>
            <a:avLst/>
            <a:gdLst/>
            <a:ahLst/>
            <a:cxnLst/>
            <a:rect l="l" t="t" r="r" b="b"/>
            <a:pathLst>
              <a:path w="5640156" h="3730569">
                <a:moveTo>
                  <a:pt x="0" y="0"/>
                </a:moveTo>
                <a:lnTo>
                  <a:pt x="5640156" y="0"/>
                </a:lnTo>
                <a:lnTo>
                  <a:pt x="5640156" y="3730569"/>
                </a:lnTo>
                <a:lnTo>
                  <a:pt x="0" y="3730569"/>
                </a:lnTo>
                <a:lnTo>
                  <a:pt x="0" y="0"/>
                </a:lnTo>
                <a:close/>
              </a:path>
            </a:pathLst>
          </a:custGeom>
          <a:blipFill>
            <a:blip r:embed="rId2"/>
            <a:stretch>
              <a:fillRect l="-4459" r="-4459"/>
            </a:stretch>
          </a:blipFill>
        </p:spPr>
        <p:txBody>
          <a:bodyPr/>
          <a:lstStyle/>
          <a:p>
            <a:endParaRPr lang="tr-TR"/>
          </a:p>
        </p:txBody>
      </p:sp>
      <p:sp>
        <p:nvSpPr>
          <p:cNvPr id="4" name="TextBox 4"/>
          <p:cNvSpPr txBox="1"/>
          <p:nvPr/>
        </p:nvSpPr>
        <p:spPr>
          <a:xfrm>
            <a:off x="250441" y="2312544"/>
            <a:ext cx="10211458" cy="7773011"/>
          </a:xfrm>
          <a:prstGeom prst="rect">
            <a:avLst/>
          </a:prstGeom>
        </p:spPr>
        <p:txBody>
          <a:bodyPr lIns="0" tIns="0" rIns="0" bIns="0" rtlCol="0" anchor="t">
            <a:spAutoFit/>
          </a:bodyPr>
          <a:lstStyle/>
          <a:p>
            <a:pPr algn="l">
              <a:lnSpc>
                <a:spcPts val="3641"/>
              </a:lnSpc>
            </a:pPr>
            <a:r>
              <a:rPr lang="en-US" sz="2600" b="1" i="1">
                <a:solidFill>
                  <a:srgbClr val="000000"/>
                </a:solidFill>
                <a:latin typeface="Arimo Bold Italics"/>
                <a:ea typeface="Arimo Bold Italics"/>
                <a:cs typeface="Arimo Bold Italics"/>
                <a:sym typeface="Arimo Bold Italics"/>
              </a:rPr>
              <a:t>Overview:</a:t>
            </a:r>
            <a:r>
              <a:rPr lang="en-US" sz="2600" i="1">
                <a:solidFill>
                  <a:srgbClr val="000000"/>
                </a:solidFill>
                <a:latin typeface="Arimo Italics"/>
                <a:ea typeface="Arimo Italics"/>
                <a:cs typeface="Arimo Italics"/>
                <a:sym typeface="Arimo Italics"/>
              </a:rPr>
              <a:t> </a:t>
            </a:r>
          </a:p>
          <a:p>
            <a:pPr algn="l">
              <a:lnSpc>
                <a:spcPts val="3641"/>
              </a:lnSpc>
            </a:pPr>
            <a:r>
              <a:rPr lang="en-US" sz="2600">
                <a:solidFill>
                  <a:srgbClr val="000000"/>
                </a:solidFill>
                <a:latin typeface="Arimo"/>
                <a:ea typeface="Arimo"/>
                <a:cs typeface="Arimo"/>
                <a:sym typeface="Arimo"/>
              </a:rPr>
              <a:t>Çakraz Beach is renowned for its serene atmosphere, clear turquoise waters, and a 1.5 km stretch of sandy shoreline. Surrounded by lush pine forests, it offers a tranquil escape from urban life.  </a:t>
            </a:r>
          </a:p>
          <a:p>
            <a:pPr algn="l">
              <a:lnSpc>
                <a:spcPts val="3641"/>
              </a:lnSpc>
            </a:pPr>
            <a:r>
              <a:rPr lang="en-US" sz="2600" b="1" i="1">
                <a:solidFill>
                  <a:srgbClr val="000000"/>
                </a:solidFill>
                <a:latin typeface="Arimo Bold Italics"/>
                <a:ea typeface="Arimo Bold Italics"/>
                <a:cs typeface="Arimo Bold Italics"/>
                <a:sym typeface="Arimo Bold Italics"/>
              </a:rPr>
              <a:t>Facilities:</a:t>
            </a:r>
            <a:r>
              <a:rPr lang="en-US" sz="2600" i="1">
                <a:solidFill>
                  <a:srgbClr val="000000"/>
                </a:solidFill>
                <a:latin typeface="Arimo Italics"/>
                <a:ea typeface="Arimo Italics"/>
                <a:cs typeface="Arimo Italics"/>
                <a:sym typeface="Arimo Italics"/>
              </a:rPr>
              <a:t> </a:t>
            </a:r>
          </a:p>
          <a:p>
            <a:pPr algn="l">
              <a:lnSpc>
                <a:spcPts val="3641"/>
              </a:lnSpc>
            </a:pPr>
            <a:r>
              <a:rPr lang="en-US" sz="2600">
                <a:solidFill>
                  <a:srgbClr val="000000"/>
                </a:solidFill>
                <a:latin typeface="Arimo"/>
                <a:ea typeface="Arimo"/>
                <a:cs typeface="Arimo"/>
                <a:sym typeface="Arimo"/>
              </a:rPr>
              <a:t>The beach is equipped with essential amenities, including restrooms, sunbeds, umbrellas, and beach bars, ensuring a comfortable visit for all guests.  </a:t>
            </a:r>
          </a:p>
          <a:p>
            <a:pPr algn="l">
              <a:lnSpc>
                <a:spcPts val="3641"/>
              </a:lnSpc>
            </a:pPr>
            <a:r>
              <a:rPr lang="en-US" sz="2600" b="1" i="1">
                <a:solidFill>
                  <a:srgbClr val="000000"/>
                </a:solidFill>
                <a:latin typeface="Arimo Bold Italics"/>
                <a:ea typeface="Arimo Bold Italics"/>
                <a:cs typeface="Arimo Bold Italics"/>
                <a:sym typeface="Arimo Bold Italics"/>
              </a:rPr>
              <a:t>Activities:</a:t>
            </a:r>
            <a:r>
              <a:rPr lang="en-US" sz="2600" i="1">
                <a:solidFill>
                  <a:srgbClr val="000000"/>
                </a:solidFill>
                <a:latin typeface="Arimo Italics"/>
                <a:ea typeface="Arimo Italics"/>
                <a:cs typeface="Arimo Italics"/>
                <a:sym typeface="Arimo Italics"/>
              </a:rPr>
              <a:t> </a:t>
            </a:r>
          </a:p>
          <a:p>
            <a:pPr algn="l">
              <a:lnSpc>
                <a:spcPts val="3641"/>
              </a:lnSpc>
            </a:pPr>
            <a:r>
              <a:rPr lang="en-US" sz="2600">
                <a:solidFill>
                  <a:srgbClr val="000000"/>
                </a:solidFill>
                <a:latin typeface="Arimo"/>
                <a:ea typeface="Arimo"/>
                <a:cs typeface="Arimo"/>
                <a:sym typeface="Arimo"/>
              </a:rPr>
              <a:t>Ideal for swimming, sunbathing, and leisurely walks along the shore, Çakraz Beach is also a popular spot for camping enthusiasts, with several campsites available in the vicinity.  </a:t>
            </a:r>
          </a:p>
          <a:p>
            <a:pPr algn="l">
              <a:lnSpc>
                <a:spcPts val="3641"/>
              </a:lnSpc>
            </a:pPr>
            <a:r>
              <a:rPr lang="en-US" sz="2600" b="1" i="1">
                <a:solidFill>
                  <a:srgbClr val="000000"/>
                </a:solidFill>
                <a:latin typeface="Arimo Bold Italics"/>
                <a:ea typeface="Arimo Bold Italics"/>
                <a:cs typeface="Arimo Bold Italics"/>
                <a:sym typeface="Arimo Bold Italics"/>
              </a:rPr>
              <a:t>Transportation:</a:t>
            </a:r>
            <a:r>
              <a:rPr lang="en-US" sz="2600">
                <a:solidFill>
                  <a:srgbClr val="000000"/>
                </a:solidFill>
                <a:latin typeface="Arimo"/>
                <a:ea typeface="Arimo"/>
                <a:cs typeface="Arimo"/>
                <a:sym typeface="Arimo"/>
              </a:rPr>
              <a:t> To reach Çakraz from Bartın, you can take a minibus (dolmuş) from the Bartın city center to Amasra. From Amasra, local minibuses or taxis can take you to Çakraz. The total journey time is approximately 45 minutes to 1 hour. </a:t>
            </a:r>
          </a:p>
          <a:p>
            <a:pPr algn="l">
              <a:lnSpc>
                <a:spcPts val="3641"/>
              </a:lnSpc>
              <a:spcBef>
                <a:spcPct val="0"/>
              </a:spcBef>
            </a:pPr>
            <a:endParaRPr lang="en-US" sz="2600">
              <a:solidFill>
                <a:srgbClr val="000000"/>
              </a:solidFill>
              <a:latin typeface="Arimo"/>
              <a:ea typeface="Arimo"/>
              <a:cs typeface="Arimo"/>
              <a:sym typeface="Arimo"/>
            </a:endParaRPr>
          </a:p>
        </p:txBody>
      </p:sp>
      <p:sp>
        <p:nvSpPr>
          <p:cNvPr id="5" name="TextBox 5"/>
          <p:cNvSpPr txBox="1"/>
          <p:nvPr/>
        </p:nvSpPr>
        <p:spPr>
          <a:xfrm>
            <a:off x="961577" y="284486"/>
            <a:ext cx="15998406" cy="1307454"/>
          </a:xfrm>
          <a:prstGeom prst="rect">
            <a:avLst/>
          </a:prstGeom>
        </p:spPr>
        <p:txBody>
          <a:bodyPr lIns="0" tIns="0" rIns="0" bIns="0" rtlCol="0" anchor="t">
            <a:spAutoFit/>
          </a:bodyPr>
          <a:lstStyle/>
          <a:p>
            <a:pPr algn="ctr">
              <a:lnSpc>
                <a:spcPts val="10360"/>
              </a:lnSpc>
            </a:pPr>
            <a:r>
              <a:rPr lang="en-US" sz="7400" b="1">
                <a:solidFill>
                  <a:srgbClr val="587FB4"/>
                </a:solidFill>
                <a:latin typeface="Arimo Bold"/>
                <a:ea typeface="Arimo Bold"/>
                <a:cs typeface="Arimo Bold"/>
                <a:sym typeface="Arimo Bold"/>
              </a:rPr>
              <a:t>✈️Historical and Touristic Places</a:t>
            </a:r>
          </a:p>
        </p:txBody>
      </p:sp>
      <p:sp>
        <p:nvSpPr>
          <p:cNvPr id="6" name="TextBox 6"/>
          <p:cNvSpPr txBox="1"/>
          <p:nvPr/>
        </p:nvSpPr>
        <p:spPr>
          <a:xfrm>
            <a:off x="250441" y="1659507"/>
            <a:ext cx="5793252" cy="648970"/>
          </a:xfrm>
          <a:prstGeom prst="rect">
            <a:avLst/>
          </a:prstGeom>
        </p:spPr>
        <p:txBody>
          <a:bodyPr lIns="0" tIns="0" rIns="0" bIns="0" rtlCol="0" anchor="t">
            <a:spAutoFit/>
          </a:bodyPr>
          <a:lstStyle/>
          <a:p>
            <a:pPr algn="ctr">
              <a:lnSpc>
                <a:spcPts val="5179"/>
              </a:lnSpc>
            </a:pPr>
            <a:r>
              <a:rPr lang="en-US" sz="3699" b="1">
                <a:solidFill>
                  <a:srgbClr val="7EA4D7"/>
                </a:solidFill>
                <a:latin typeface="DejaVu Serif Bold"/>
                <a:ea typeface="DejaVu Serif Bold"/>
                <a:cs typeface="DejaVu Serif Bold"/>
                <a:sym typeface="DejaVu Serif Bold"/>
              </a:rPr>
              <a:t>🏖️ Çakraz Beach </a:t>
            </a:r>
          </a:p>
        </p:txBody>
      </p:sp>
      <p:sp>
        <p:nvSpPr>
          <p:cNvPr id="7" name="Freeform 7"/>
          <p:cNvSpPr/>
          <p:nvPr/>
        </p:nvSpPr>
        <p:spPr>
          <a:xfrm>
            <a:off x="10889030" y="6162743"/>
            <a:ext cx="5640156" cy="3730569"/>
          </a:xfrm>
          <a:custGeom>
            <a:avLst/>
            <a:gdLst/>
            <a:ahLst/>
            <a:cxnLst/>
            <a:rect l="l" t="t" r="r" b="b"/>
            <a:pathLst>
              <a:path w="5640156" h="3730569">
                <a:moveTo>
                  <a:pt x="0" y="0"/>
                </a:moveTo>
                <a:lnTo>
                  <a:pt x="5640156" y="0"/>
                </a:lnTo>
                <a:lnTo>
                  <a:pt x="5640156" y="3730569"/>
                </a:lnTo>
                <a:lnTo>
                  <a:pt x="0" y="3730569"/>
                </a:lnTo>
                <a:lnTo>
                  <a:pt x="0" y="0"/>
                </a:lnTo>
                <a:close/>
              </a:path>
            </a:pathLst>
          </a:custGeom>
          <a:blipFill>
            <a:blip r:embed="rId3"/>
            <a:stretch>
              <a:fillRect t="-458" b="-458"/>
            </a:stretch>
          </a:blipFill>
        </p:spPr>
        <p:txBody>
          <a:bodyPr/>
          <a:lstStyle/>
          <a:p>
            <a:endParaRPr lang="tr-TR"/>
          </a:p>
        </p:txBody>
      </p:sp>
    </p:spTree>
  </p:cSld>
  <p:clrMapOvr>
    <a:masterClrMapping/>
  </p:clrMapOvr>
  <p:transition spd="slow">
    <p:cover dir="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057409" y="4266859"/>
            <a:ext cx="10173182" cy="2453640"/>
          </a:xfrm>
          <a:prstGeom prst="rect">
            <a:avLst/>
          </a:prstGeom>
        </p:spPr>
        <p:txBody>
          <a:bodyPr lIns="0" tIns="0" rIns="0" bIns="0" rtlCol="0" anchor="t">
            <a:spAutoFit/>
          </a:bodyPr>
          <a:lstStyle/>
          <a:p>
            <a:pPr algn="ctr">
              <a:lnSpc>
                <a:spcPts val="20160"/>
              </a:lnSpc>
              <a:spcBef>
                <a:spcPct val="0"/>
              </a:spcBef>
            </a:pPr>
            <a:r>
              <a:rPr lang="en-US" sz="14400">
                <a:solidFill>
                  <a:srgbClr val="AFC3DA">
                    <a:alpha val="18824"/>
                  </a:srgbClr>
                </a:solidFill>
                <a:latin typeface="Bevan"/>
                <a:ea typeface="Bevan"/>
                <a:cs typeface="Bevan"/>
                <a:sym typeface="Bevan"/>
              </a:rPr>
              <a:t>BARTIN</a:t>
            </a:r>
          </a:p>
        </p:txBody>
      </p:sp>
      <p:sp>
        <p:nvSpPr>
          <p:cNvPr id="3" name="Freeform 3"/>
          <p:cNvSpPr/>
          <p:nvPr/>
        </p:nvSpPr>
        <p:spPr>
          <a:xfrm>
            <a:off x="10889030" y="2013074"/>
            <a:ext cx="5640156" cy="3730569"/>
          </a:xfrm>
          <a:custGeom>
            <a:avLst/>
            <a:gdLst/>
            <a:ahLst/>
            <a:cxnLst/>
            <a:rect l="l" t="t" r="r" b="b"/>
            <a:pathLst>
              <a:path w="5640156" h="3730569">
                <a:moveTo>
                  <a:pt x="0" y="0"/>
                </a:moveTo>
                <a:lnTo>
                  <a:pt x="5640156" y="0"/>
                </a:lnTo>
                <a:lnTo>
                  <a:pt x="5640156" y="3730569"/>
                </a:lnTo>
                <a:lnTo>
                  <a:pt x="0" y="3730569"/>
                </a:lnTo>
                <a:lnTo>
                  <a:pt x="0" y="0"/>
                </a:lnTo>
                <a:close/>
              </a:path>
            </a:pathLst>
          </a:custGeom>
          <a:blipFill>
            <a:blip r:embed="rId2"/>
            <a:stretch>
              <a:fillRect l="-8865" r="-8865"/>
            </a:stretch>
          </a:blipFill>
        </p:spPr>
        <p:txBody>
          <a:bodyPr/>
          <a:lstStyle/>
          <a:p>
            <a:endParaRPr lang="tr-TR"/>
          </a:p>
        </p:txBody>
      </p:sp>
      <p:sp>
        <p:nvSpPr>
          <p:cNvPr id="4" name="TextBox 4"/>
          <p:cNvSpPr txBox="1"/>
          <p:nvPr/>
        </p:nvSpPr>
        <p:spPr>
          <a:xfrm>
            <a:off x="250441" y="3281057"/>
            <a:ext cx="10211458" cy="5944211"/>
          </a:xfrm>
          <a:prstGeom prst="rect">
            <a:avLst/>
          </a:prstGeom>
        </p:spPr>
        <p:txBody>
          <a:bodyPr lIns="0" tIns="0" rIns="0" bIns="0" rtlCol="0" anchor="t">
            <a:spAutoFit/>
          </a:bodyPr>
          <a:lstStyle/>
          <a:p>
            <a:pPr algn="l">
              <a:lnSpc>
                <a:spcPts val="3641"/>
              </a:lnSpc>
            </a:pPr>
            <a:endParaRPr/>
          </a:p>
          <a:p>
            <a:pPr algn="l">
              <a:lnSpc>
                <a:spcPts val="3641"/>
              </a:lnSpc>
            </a:pPr>
            <a:r>
              <a:rPr lang="en-US" sz="2600" b="1" i="1">
                <a:solidFill>
                  <a:srgbClr val="000000"/>
                </a:solidFill>
                <a:latin typeface="Arimo Bold Italics"/>
                <a:ea typeface="Arimo Bold Italics"/>
                <a:cs typeface="Arimo Bold Italics"/>
                <a:sym typeface="Arimo Bold Italics"/>
              </a:rPr>
              <a:t>Camping:</a:t>
            </a:r>
          </a:p>
          <a:p>
            <a:pPr algn="l">
              <a:lnSpc>
                <a:spcPts val="3641"/>
              </a:lnSpc>
            </a:pPr>
            <a:endParaRPr lang="en-US" sz="2600" b="1" i="1">
              <a:solidFill>
                <a:srgbClr val="000000"/>
              </a:solidFill>
              <a:latin typeface="Arimo Bold Italics"/>
              <a:ea typeface="Arimo Bold Italics"/>
              <a:cs typeface="Arimo Bold Italics"/>
              <a:sym typeface="Arimo Bold Italics"/>
            </a:endParaRPr>
          </a:p>
          <a:p>
            <a:pPr algn="l">
              <a:lnSpc>
                <a:spcPts val="3641"/>
              </a:lnSpc>
            </a:pPr>
            <a:r>
              <a:rPr lang="en-US" sz="2600">
                <a:solidFill>
                  <a:srgbClr val="000000"/>
                </a:solidFill>
                <a:latin typeface="Arimo"/>
                <a:ea typeface="Arimo"/>
                <a:cs typeface="Arimo"/>
                <a:sym typeface="Arimo"/>
              </a:rPr>
              <a:t>Çakraz is a favored destination for camping, offering several campsites nestled amidst pine forests, providing a perfect blend of nature and comfort.  </a:t>
            </a:r>
          </a:p>
          <a:p>
            <a:pPr algn="l">
              <a:lnSpc>
                <a:spcPts val="3641"/>
              </a:lnSpc>
            </a:pPr>
            <a:endParaRPr lang="en-US" sz="2600">
              <a:solidFill>
                <a:srgbClr val="000000"/>
              </a:solidFill>
              <a:latin typeface="Arimo"/>
              <a:ea typeface="Arimo"/>
              <a:cs typeface="Arimo"/>
              <a:sym typeface="Arimo"/>
            </a:endParaRPr>
          </a:p>
          <a:p>
            <a:pPr algn="l">
              <a:lnSpc>
                <a:spcPts val="3641"/>
              </a:lnSpc>
            </a:pPr>
            <a:r>
              <a:rPr lang="en-US" sz="2600" b="1" i="1">
                <a:solidFill>
                  <a:srgbClr val="000000"/>
                </a:solidFill>
                <a:latin typeface="Arimo Bold Italics"/>
                <a:ea typeface="Arimo Bold Italics"/>
                <a:cs typeface="Arimo Bold Italics"/>
                <a:sym typeface="Arimo Bold Italics"/>
              </a:rPr>
              <a:t>Accommodation:</a:t>
            </a:r>
            <a:r>
              <a:rPr lang="en-US" sz="2600">
                <a:solidFill>
                  <a:srgbClr val="000000"/>
                </a:solidFill>
                <a:latin typeface="Arimo"/>
                <a:ea typeface="Arimo"/>
                <a:cs typeface="Arimo"/>
                <a:sym typeface="Arimo"/>
              </a:rPr>
              <a:t> </a:t>
            </a:r>
          </a:p>
          <a:p>
            <a:pPr algn="l">
              <a:lnSpc>
                <a:spcPts val="3641"/>
              </a:lnSpc>
            </a:pPr>
            <a:endParaRPr lang="en-US" sz="2600">
              <a:solidFill>
                <a:srgbClr val="000000"/>
              </a:solidFill>
              <a:latin typeface="Arimo"/>
              <a:ea typeface="Arimo"/>
              <a:cs typeface="Arimo"/>
              <a:sym typeface="Arimo"/>
            </a:endParaRPr>
          </a:p>
          <a:p>
            <a:pPr algn="l">
              <a:lnSpc>
                <a:spcPts val="3641"/>
              </a:lnSpc>
            </a:pPr>
            <a:r>
              <a:rPr lang="en-US" sz="2600">
                <a:solidFill>
                  <a:srgbClr val="000000"/>
                </a:solidFill>
                <a:latin typeface="Arimo"/>
                <a:ea typeface="Arimo"/>
                <a:cs typeface="Arimo"/>
                <a:sym typeface="Arimo"/>
              </a:rPr>
              <a:t>The village boasts a variety of accommodations, including family-run guesthouses and boutique hotels, offering authentic Turkish hospitality. </a:t>
            </a:r>
          </a:p>
          <a:p>
            <a:pPr algn="l">
              <a:lnSpc>
                <a:spcPts val="3641"/>
              </a:lnSpc>
              <a:spcBef>
                <a:spcPct val="0"/>
              </a:spcBef>
            </a:pPr>
            <a:endParaRPr lang="en-US" sz="2600">
              <a:solidFill>
                <a:srgbClr val="000000"/>
              </a:solidFill>
              <a:latin typeface="Arimo"/>
              <a:ea typeface="Arimo"/>
              <a:cs typeface="Arimo"/>
              <a:sym typeface="Arimo"/>
            </a:endParaRPr>
          </a:p>
        </p:txBody>
      </p:sp>
      <p:sp>
        <p:nvSpPr>
          <p:cNvPr id="5" name="TextBox 5"/>
          <p:cNvSpPr txBox="1"/>
          <p:nvPr/>
        </p:nvSpPr>
        <p:spPr>
          <a:xfrm>
            <a:off x="961577" y="284486"/>
            <a:ext cx="15998406" cy="1307454"/>
          </a:xfrm>
          <a:prstGeom prst="rect">
            <a:avLst/>
          </a:prstGeom>
        </p:spPr>
        <p:txBody>
          <a:bodyPr lIns="0" tIns="0" rIns="0" bIns="0" rtlCol="0" anchor="t">
            <a:spAutoFit/>
          </a:bodyPr>
          <a:lstStyle/>
          <a:p>
            <a:pPr algn="ctr">
              <a:lnSpc>
                <a:spcPts val="10360"/>
              </a:lnSpc>
            </a:pPr>
            <a:r>
              <a:rPr lang="en-US" sz="7400" b="1">
                <a:solidFill>
                  <a:srgbClr val="587FB4"/>
                </a:solidFill>
                <a:latin typeface="Arimo Bold"/>
                <a:ea typeface="Arimo Bold"/>
                <a:cs typeface="Arimo Bold"/>
                <a:sym typeface="Arimo Bold"/>
              </a:rPr>
              <a:t>✈️Historical and Touristic Places</a:t>
            </a:r>
          </a:p>
        </p:txBody>
      </p:sp>
      <p:sp>
        <p:nvSpPr>
          <p:cNvPr id="6" name="TextBox 6"/>
          <p:cNvSpPr txBox="1"/>
          <p:nvPr/>
        </p:nvSpPr>
        <p:spPr>
          <a:xfrm>
            <a:off x="0" y="1927349"/>
            <a:ext cx="10009632" cy="1306195"/>
          </a:xfrm>
          <a:prstGeom prst="rect">
            <a:avLst/>
          </a:prstGeom>
        </p:spPr>
        <p:txBody>
          <a:bodyPr lIns="0" tIns="0" rIns="0" bIns="0" rtlCol="0" anchor="t">
            <a:spAutoFit/>
          </a:bodyPr>
          <a:lstStyle/>
          <a:p>
            <a:pPr algn="ctr">
              <a:lnSpc>
                <a:spcPts val="5179"/>
              </a:lnSpc>
            </a:pPr>
            <a:r>
              <a:rPr lang="en-US" sz="3699" b="1">
                <a:solidFill>
                  <a:srgbClr val="7EA4D7"/>
                </a:solidFill>
                <a:latin typeface="DejaVu Serif Bold"/>
                <a:ea typeface="DejaVu Serif Bold"/>
                <a:cs typeface="DejaVu Serif Bold"/>
                <a:sym typeface="DejaVu Serif Bold"/>
              </a:rPr>
              <a:t>🏕️ Çakraz Beach - Camping and Accommodation </a:t>
            </a:r>
          </a:p>
        </p:txBody>
      </p:sp>
      <p:sp>
        <p:nvSpPr>
          <p:cNvPr id="7" name="Freeform 7"/>
          <p:cNvSpPr/>
          <p:nvPr/>
        </p:nvSpPr>
        <p:spPr>
          <a:xfrm>
            <a:off x="10889030" y="6162743"/>
            <a:ext cx="5640156" cy="3730569"/>
          </a:xfrm>
          <a:custGeom>
            <a:avLst/>
            <a:gdLst/>
            <a:ahLst/>
            <a:cxnLst/>
            <a:rect l="l" t="t" r="r" b="b"/>
            <a:pathLst>
              <a:path w="5640156" h="3730569">
                <a:moveTo>
                  <a:pt x="0" y="0"/>
                </a:moveTo>
                <a:lnTo>
                  <a:pt x="5640156" y="0"/>
                </a:lnTo>
                <a:lnTo>
                  <a:pt x="5640156" y="3730569"/>
                </a:lnTo>
                <a:lnTo>
                  <a:pt x="0" y="3730569"/>
                </a:lnTo>
                <a:lnTo>
                  <a:pt x="0" y="0"/>
                </a:lnTo>
                <a:close/>
              </a:path>
            </a:pathLst>
          </a:custGeom>
          <a:blipFill>
            <a:blip r:embed="rId3"/>
            <a:stretch>
              <a:fillRect l="-14961" r="-14961"/>
            </a:stretch>
          </a:blipFill>
        </p:spPr>
        <p:txBody>
          <a:bodyPr/>
          <a:lstStyle/>
          <a:p>
            <a:endParaRPr lang="tr-TR"/>
          </a:p>
        </p:txBody>
      </p:sp>
    </p:spTree>
  </p:cSld>
  <p:clrMapOvr>
    <a:masterClrMapping/>
  </p:clrMapOvr>
  <p:transition spd="slow">
    <p:cover dir="l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259300" y="0"/>
            <a:ext cx="1028700" cy="1028700"/>
            <a:chOff x="0" y="0"/>
            <a:chExt cx="270933" cy="270933"/>
          </a:xfrm>
        </p:grpSpPr>
        <p:sp>
          <p:nvSpPr>
            <p:cNvPr id="3" name="Freeform 3"/>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solidFill>
              <a:srgbClr val="AFC3DA"/>
            </a:solidFill>
          </p:spPr>
          <p:txBody>
            <a:bodyPr/>
            <a:lstStyle/>
            <a:p>
              <a:endParaRPr lang="tr-TR"/>
            </a:p>
          </p:txBody>
        </p:sp>
        <p:sp>
          <p:nvSpPr>
            <p:cNvPr id="4" name="TextBox 4"/>
            <p:cNvSpPr txBox="1"/>
            <p:nvPr/>
          </p:nvSpPr>
          <p:spPr>
            <a:xfrm>
              <a:off x="0" y="-38100"/>
              <a:ext cx="270933" cy="30903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6583129" y="9718274"/>
            <a:ext cx="1028700" cy="91209"/>
            <a:chOff x="0" y="0"/>
            <a:chExt cx="270933" cy="24022"/>
          </a:xfrm>
        </p:grpSpPr>
        <p:sp>
          <p:nvSpPr>
            <p:cNvPr id="6" name="Freeform 6"/>
            <p:cNvSpPr/>
            <p:nvPr/>
          </p:nvSpPr>
          <p:spPr>
            <a:xfrm>
              <a:off x="0" y="0"/>
              <a:ext cx="270933" cy="24022"/>
            </a:xfrm>
            <a:custGeom>
              <a:avLst/>
              <a:gdLst/>
              <a:ahLst/>
              <a:cxnLst/>
              <a:rect l="l" t="t" r="r" b="b"/>
              <a:pathLst>
                <a:path w="270933" h="24022">
                  <a:moveTo>
                    <a:pt x="0" y="0"/>
                  </a:moveTo>
                  <a:lnTo>
                    <a:pt x="270933" y="0"/>
                  </a:lnTo>
                  <a:lnTo>
                    <a:pt x="270933" y="24022"/>
                  </a:lnTo>
                  <a:lnTo>
                    <a:pt x="0" y="24022"/>
                  </a:lnTo>
                  <a:close/>
                </a:path>
              </a:pathLst>
            </a:custGeom>
            <a:solidFill>
              <a:srgbClr val="AFC3DA"/>
            </a:solidFill>
          </p:spPr>
          <p:txBody>
            <a:bodyPr/>
            <a:lstStyle/>
            <a:p>
              <a:endParaRPr lang="tr-TR"/>
            </a:p>
          </p:txBody>
        </p:sp>
        <p:sp>
          <p:nvSpPr>
            <p:cNvPr id="7" name="TextBox 7"/>
            <p:cNvSpPr txBox="1"/>
            <p:nvPr/>
          </p:nvSpPr>
          <p:spPr>
            <a:xfrm>
              <a:off x="0" y="-38100"/>
              <a:ext cx="270933" cy="62122"/>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7611829" y="9718274"/>
            <a:ext cx="215147" cy="91209"/>
            <a:chOff x="0" y="0"/>
            <a:chExt cx="56664" cy="24022"/>
          </a:xfrm>
        </p:grpSpPr>
        <p:sp>
          <p:nvSpPr>
            <p:cNvPr id="9" name="Freeform 9"/>
            <p:cNvSpPr/>
            <p:nvPr/>
          </p:nvSpPr>
          <p:spPr>
            <a:xfrm>
              <a:off x="0" y="0"/>
              <a:ext cx="56664" cy="24022"/>
            </a:xfrm>
            <a:custGeom>
              <a:avLst/>
              <a:gdLst/>
              <a:ahLst/>
              <a:cxnLst/>
              <a:rect l="l" t="t" r="r" b="b"/>
              <a:pathLst>
                <a:path w="56664" h="24022">
                  <a:moveTo>
                    <a:pt x="0" y="0"/>
                  </a:moveTo>
                  <a:lnTo>
                    <a:pt x="56664" y="0"/>
                  </a:lnTo>
                  <a:lnTo>
                    <a:pt x="56664" y="24022"/>
                  </a:lnTo>
                  <a:lnTo>
                    <a:pt x="0" y="24022"/>
                  </a:lnTo>
                  <a:close/>
                </a:path>
              </a:pathLst>
            </a:custGeom>
            <a:solidFill>
              <a:srgbClr val="237005"/>
            </a:solidFill>
          </p:spPr>
          <p:txBody>
            <a:bodyPr/>
            <a:lstStyle/>
            <a:p>
              <a:endParaRPr lang="tr-TR"/>
            </a:p>
          </p:txBody>
        </p:sp>
        <p:sp>
          <p:nvSpPr>
            <p:cNvPr id="10" name="TextBox 10"/>
            <p:cNvSpPr txBox="1"/>
            <p:nvPr/>
          </p:nvSpPr>
          <p:spPr>
            <a:xfrm>
              <a:off x="0" y="-38100"/>
              <a:ext cx="56664" cy="62122"/>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9144000" y="1028700"/>
            <a:ext cx="8115300" cy="4114800"/>
            <a:chOff x="0" y="0"/>
            <a:chExt cx="10820400" cy="5486400"/>
          </a:xfrm>
        </p:grpSpPr>
        <p:pic>
          <p:nvPicPr>
            <p:cNvPr id="12" name="Picture 12"/>
            <p:cNvPicPr>
              <a:picLocks noChangeAspect="1"/>
            </p:cNvPicPr>
            <p:nvPr/>
          </p:nvPicPr>
          <p:blipFill>
            <a:blip r:embed="rId2"/>
            <a:srcRect t="2410" b="2410"/>
            <a:stretch>
              <a:fillRect/>
            </a:stretch>
          </p:blipFill>
          <p:spPr>
            <a:xfrm>
              <a:off x="0" y="0"/>
              <a:ext cx="10820400" cy="5486400"/>
            </a:xfrm>
            <a:prstGeom prst="rect">
              <a:avLst/>
            </a:prstGeom>
          </p:spPr>
        </p:pic>
      </p:grpSp>
      <p:grpSp>
        <p:nvGrpSpPr>
          <p:cNvPr id="13" name="Group 13"/>
          <p:cNvGrpSpPr/>
          <p:nvPr/>
        </p:nvGrpSpPr>
        <p:grpSpPr>
          <a:xfrm>
            <a:off x="9144000" y="5143500"/>
            <a:ext cx="8115300" cy="4114800"/>
            <a:chOff x="0" y="0"/>
            <a:chExt cx="10820400" cy="5486400"/>
          </a:xfrm>
        </p:grpSpPr>
        <p:pic>
          <p:nvPicPr>
            <p:cNvPr id="14" name="Picture 14"/>
            <p:cNvPicPr>
              <a:picLocks noChangeAspect="1"/>
            </p:cNvPicPr>
            <p:nvPr/>
          </p:nvPicPr>
          <p:blipFill>
            <a:blip r:embed="rId3"/>
            <a:srcRect t="4874" b="4874"/>
            <a:stretch>
              <a:fillRect/>
            </a:stretch>
          </p:blipFill>
          <p:spPr>
            <a:xfrm>
              <a:off x="0" y="0"/>
              <a:ext cx="10820400" cy="5486400"/>
            </a:xfrm>
            <a:prstGeom prst="rect">
              <a:avLst/>
            </a:prstGeom>
          </p:spPr>
        </p:pic>
      </p:grpSp>
      <p:sp>
        <p:nvSpPr>
          <p:cNvPr id="15" name="TextBox 15"/>
          <p:cNvSpPr txBox="1"/>
          <p:nvPr/>
        </p:nvSpPr>
        <p:spPr>
          <a:xfrm>
            <a:off x="1073600" y="2090196"/>
            <a:ext cx="6296389" cy="876300"/>
          </a:xfrm>
          <a:prstGeom prst="rect">
            <a:avLst/>
          </a:prstGeom>
        </p:spPr>
        <p:txBody>
          <a:bodyPr lIns="0" tIns="0" rIns="0" bIns="0" rtlCol="0" anchor="t">
            <a:spAutoFit/>
          </a:bodyPr>
          <a:lstStyle/>
          <a:p>
            <a:pPr algn="l">
              <a:lnSpc>
                <a:spcPts val="6600"/>
              </a:lnSpc>
            </a:pPr>
            <a:r>
              <a:rPr lang="en-US" sz="6000" b="1">
                <a:solidFill>
                  <a:srgbClr val="AFC3DA"/>
                </a:solidFill>
                <a:latin typeface="Roboto Bold"/>
                <a:ea typeface="Roboto Bold"/>
                <a:cs typeface="Roboto Bold"/>
                <a:sym typeface="Roboto Bold"/>
              </a:rPr>
              <a:t>ERASMUS OFFICE</a:t>
            </a:r>
          </a:p>
        </p:txBody>
      </p:sp>
      <p:sp>
        <p:nvSpPr>
          <p:cNvPr id="16" name="Freeform 16"/>
          <p:cNvSpPr/>
          <p:nvPr/>
        </p:nvSpPr>
        <p:spPr>
          <a:xfrm>
            <a:off x="546026" y="3356182"/>
            <a:ext cx="676262" cy="676262"/>
          </a:xfrm>
          <a:custGeom>
            <a:avLst/>
            <a:gdLst/>
            <a:ahLst/>
            <a:cxnLst/>
            <a:rect l="l" t="t" r="r" b="b"/>
            <a:pathLst>
              <a:path w="676262" h="676262">
                <a:moveTo>
                  <a:pt x="0" y="0"/>
                </a:moveTo>
                <a:lnTo>
                  <a:pt x="676262" y="0"/>
                </a:lnTo>
                <a:lnTo>
                  <a:pt x="676262" y="676262"/>
                </a:lnTo>
                <a:lnTo>
                  <a:pt x="0" y="6762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7" name="TextBox 17"/>
          <p:cNvSpPr txBox="1"/>
          <p:nvPr/>
        </p:nvSpPr>
        <p:spPr>
          <a:xfrm>
            <a:off x="1474639" y="3424564"/>
            <a:ext cx="6422924" cy="481330"/>
          </a:xfrm>
          <a:prstGeom prst="rect">
            <a:avLst/>
          </a:prstGeom>
        </p:spPr>
        <p:txBody>
          <a:bodyPr lIns="0" tIns="0" rIns="0" bIns="0" rtlCol="0" anchor="t">
            <a:spAutoFit/>
          </a:bodyPr>
          <a:lstStyle/>
          <a:p>
            <a:pPr algn="l">
              <a:lnSpc>
                <a:spcPts val="3919"/>
              </a:lnSpc>
              <a:spcBef>
                <a:spcPct val="0"/>
              </a:spcBef>
            </a:pPr>
            <a:r>
              <a:rPr lang="en-US" sz="2799">
                <a:solidFill>
                  <a:srgbClr val="1F2020"/>
                </a:solidFill>
                <a:latin typeface="Open Sans"/>
                <a:ea typeface="Open Sans"/>
                <a:cs typeface="Open Sans"/>
                <a:sym typeface="Open Sans"/>
              </a:rPr>
              <a:t>+90 378 223 5435/5437/5438</a:t>
            </a:r>
          </a:p>
        </p:txBody>
      </p:sp>
      <p:sp>
        <p:nvSpPr>
          <p:cNvPr id="18" name="Freeform 18"/>
          <p:cNvSpPr/>
          <p:nvPr/>
        </p:nvSpPr>
        <p:spPr>
          <a:xfrm>
            <a:off x="546952" y="4627875"/>
            <a:ext cx="760941" cy="760941"/>
          </a:xfrm>
          <a:custGeom>
            <a:avLst/>
            <a:gdLst/>
            <a:ahLst/>
            <a:cxnLst/>
            <a:rect l="l" t="t" r="r" b="b"/>
            <a:pathLst>
              <a:path w="760941" h="760941">
                <a:moveTo>
                  <a:pt x="0" y="0"/>
                </a:moveTo>
                <a:lnTo>
                  <a:pt x="760940" y="0"/>
                </a:lnTo>
                <a:lnTo>
                  <a:pt x="760940" y="760941"/>
                </a:lnTo>
                <a:lnTo>
                  <a:pt x="0" y="7609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9" name="TextBox 19"/>
          <p:cNvSpPr txBox="1"/>
          <p:nvPr/>
        </p:nvSpPr>
        <p:spPr>
          <a:xfrm>
            <a:off x="1482442" y="4687128"/>
            <a:ext cx="6732824" cy="481330"/>
          </a:xfrm>
          <a:prstGeom prst="rect">
            <a:avLst/>
          </a:prstGeom>
        </p:spPr>
        <p:txBody>
          <a:bodyPr lIns="0" tIns="0" rIns="0" bIns="0" rtlCol="0" anchor="t">
            <a:spAutoFit/>
          </a:bodyPr>
          <a:lstStyle/>
          <a:p>
            <a:pPr algn="l">
              <a:lnSpc>
                <a:spcPts val="3919"/>
              </a:lnSpc>
              <a:spcBef>
                <a:spcPct val="0"/>
              </a:spcBef>
            </a:pPr>
            <a:r>
              <a:rPr lang="en-US" sz="2799" u="sng">
                <a:solidFill>
                  <a:srgbClr val="1F2020"/>
                </a:solidFill>
                <a:latin typeface="Open Sans"/>
                <a:ea typeface="Open Sans"/>
                <a:cs typeface="Open Sans"/>
                <a:sym typeface="Open Sans"/>
              </a:rPr>
              <a:t>https://erasmus.bartin.edu.tr/ </a:t>
            </a:r>
          </a:p>
        </p:txBody>
      </p:sp>
      <p:sp>
        <p:nvSpPr>
          <p:cNvPr id="20" name="Freeform 20"/>
          <p:cNvSpPr/>
          <p:nvPr/>
        </p:nvSpPr>
        <p:spPr>
          <a:xfrm>
            <a:off x="546952" y="5726906"/>
            <a:ext cx="814470" cy="814470"/>
          </a:xfrm>
          <a:custGeom>
            <a:avLst/>
            <a:gdLst/>
            <a:ahLst/>
            <a:cxnLst/>
            <a:rect l="l" t="t" r="r" b="b"/>
            <a:pathLst>
              <a:path w="814470" h="814470">
                <a:moveTo>
                  <a:pt x="0" y="0"/>
                </a:moveTo>
                <a:lnTo>
                  <a:pt x="814469" y="0"/>
                </a:lnTo>
                <a:lnTo>
                  <a:pt x="814469" y="814470"/>
                </a:lnTo>
                <a:lnTo>
                  <a:pt x="0" y="8144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21" name="TextBox 21"/>
          <p:cNvSpPr txBox="1"/>
          <p:nvPr/>
        </p:nvSpPr>
        <p:spPr>
          <a:xfrm>
            <a:off x="1482442" y="5864901"/>
            <a:ext cx="6732824" cy="481330"/>
          </a:xfrm>
          <a:prstGeom prst="rect">
            <a:avLst/>
          </a:prstGeom>
        </p:spPr>
        <p:txBody>
          <a:bodyPr lIns="0" tIns="0" rIns="0" bIns="0" rtlCol="0" anchor="t">
            <a:spAutoFit/>
          </a:bodyPr>
          <a:lstStyle/>
          <a:p>
            <a:pPr algn="l">
              <a:lnSpc>
                <a:spcPts val="3919"/>
              </a:lnSpc>
              <a:spcBef>
                <a:spcPct val="0"/>
              </a:spcBef>
            </a:pPr>
            <a:r>
              <a:rPr lang="en-US" sz="2799">
                <a:solidFill>
                  <a:srgbClr val="1F2020"/>
                </a:solidFill>
                <a:latin typeface="Open Sans"/>
                <a:ea typeface="Open Sans"/>
                <a:cs typeface="Open Sans"/>
                <a:sym typeface="Open Sans"/>
              </a:rPr>
              <a:t>i</a:t>
            </a:r>
            <a:r>
              <a:rPr lang="en-US" sz="2799">
                <a:solidFill>
                  <a:srgbClr val="000000"/>
                </a:solidFill>
                <a:latin typeface="Open Sans"/>
                <a:ea typeface="Open Sans"/>
                <a:cs typeface="Open Sans"/>
                <a:sym typeface="Open Sans"/>
              </a:rPr>
              <a:t>nternational</a:t>
            </a:r>
            <a:r>
              <a:rPr lang="en-US" sz="2799" u="sng">
                <a:solidFill>
                  <a:srgbClr val="000000"/>
                </a:solidFill>
                <a:latin typeface="Open Sans"/>
                <a:ea typeface="Open Sans"/>
                <a:cs typeface="Open Sans"/>
                <a:sym typeface="Open Sans"/>
                <a:hlinkClick r:id="rId10" tooltip="mailto:xxxxxxx@bartin.edu.tr"/>
              </a:rPr>
              <a:t>@personel.bartin.edu.tr</a:t>
            </a:r>
          </a:p>
        </p:txBody>
      </p:sp>
      <p:sp>
        <p:nvSpPr>
          <p:cNvPr id="22" name="Freeform 22"/>
          <p:cNvSpPr/>
          <p:nvPr/>
        </p:nvSpPr>
        <p:spPr>
          <a:xfrm>
            <a:off x="587136" y="6931901"/>
            <a:ext cx="774286" cy="774286"/>
          </a:xfrm>
          <a:custGeom>
            <a:avLst/>
            <a:gdLst/>
            <a:ahLst/>
            <a:cxnLst/>
            <a:rect l="l" t="t" r="r" b="b"/>
            <a:pathLst>
              <a:path w="774286" h="774286">
                <a:moveTo>
                  <a:pt x="0" y="0"/>
                </a:moveTo>
                <a:lnTo>
                  <a:pt x="774285" y="0"/>
                </a:lnTo>
                <a:lnTo>
                  <a:pt x="774285" y="774286"/>
                </a:lnTo>
                <a:lnTo>
                  <a:pt x="0" y="77428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tr-TR"/>
          </a:p>
        </p:txBody>
      </p:sp>
      <p:sp>
        <p:nvSpPr>
          <p:cNvPr id="23" name="TextBox 23"/>
          <p:cNvSpPr txBox="1"/>
          <p:nvPr/>
        </p:nvSpPr>
        <p:spPr>
          <a:xfrm>
            <a:off x="1482442" y="6746814"/>
            <a:ext cx="6732824" cy="976630"/>
          </a:xfrm>
          <a:prstGeom prst="rect">
            <a:avLst/>
          </a:prstGeom>
        </p:spPr>
        <p:txBody>
          <a:bodyPr lIns="0" tIns="0" rIns="0" bIns="0" rtlCol="0" anchor="t">
            <a:spAutoFit/>
          </a:bodyPr>
          <a:lstStyle/>
          <a:p>
            <a:pPr algn="l">
              <a:lnSpc>
                <a:spcPts val="3919"/>
              </a:lnSpc>
              <a:spcBef>
                <a:spcPct val="0"/>
              </a:spcBef>
            </a:pPr>
            <a:r>
              <a:rPr lang="en-US" sz="2799">
                <a:solidFill>
                  <a:srgbClr val="000000"/>
                </a:solidFill>
                <a:latin typeface="Open Sans"/>
                <a:ea typeface="Open Sans"/>
                <a:cs typeface="Open Sans"/>
                <a:sym typeface="Open Sans"/>
              </a:rPr>
              <a:t>Kutlubey Yazıcılar Yerleşkesi, Rektörlük Binası 74100 Merkez / Bartın</a:t>
            </a:r>
          </a:p>
        </p:txBody>
      </p:sp>
      <p:grpSp>
        <p:nvGrpSpPr>
          <p:cNvPr id="24" name="Group 24"/>
          <p:cNvGrpSpPr/>
          <p:nvPr/>
        </p:nvGrpSpPr>
        <p:grpSpPr>
          <a:xfrm>
            <a:off x="323373" y="140548"/>
            <a:ext cx="1206592" cy="1206592"/>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a:stretch>
            </a:blipFill>
          </p:spPr>
          <p:txBody>
            <a:bodyPr/>
            <a:lstStyle/>
            <a:p>
              <a:endParaRPr lang="tr-TR"/>
            </a:p>
          </p:txBody>
        </p:sp>
      </p:grpSp>
      <p:sp>
        <p:nvSpPr>
          <p:cNvPr id="26" name="TextBox 26"/>
          <p:cNvSpPr txBox="1"/>
          <p:nvPr/>
        </p:nvSpPr>
        <p:spPr>
          <a:xfrm>
            <a:off x="1679291" y="625734"/>
            <a:ext cx="1926211" cy="240665"/>
          </a:xfrm>
          <a:prstGeom prst="rect">
            <a:avLst/>
          </a:prstGeom>
        </p:spPr>
        <p:txBody>
          <a:bodyPr lIns="0" tIns="0" rIns="0" bIns="0" rtlCol="0" anchor="t">
            <a:spAutoFit/>
          </a:bodyPr>
          <a:lstStyle/>
          <a:p>
            <a:pPr algn="l">
              <a:lnSpc>
                <a:spcPts val="1960"/>
              </a:lnSpc>
              <a:spcBef>
                <a:spcPct val="0"/>
              </a:spcBef>
            </a:pPr>
            <a:r>
              <a:rPr lang="en-US" sz="1400" b="1">
                <a:solidFill>
                  <a:srgbClr val="1F2020"/>
                </a:solidFill>
                <a:latin typeface="Open Sans Bold"/>
                <a:ea typeface="Open Sans Bold"/>
                <a:cs typeface="Open Sans Bold"/>
                <a:sym typeface="Open Sans Bold"/>
              </a:rPr>
              <a:t>BARTIN UNIVERSITY</a:t>
            </a:r>
          </a:p>
        </p:txBody>
      </p:sp>
    </p:spTree>
  </p:cSld>
  <p:clrMapOvr>
    <a:masterClrMapping/>
  </p:clrMapOvr>
  <p:transition spd="slow">
    <p:cover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259300" y="0"/>
            <a:ext cx="1028700" cy="1028700"/>
            <a:chOff x="0" y="0"/>
            <a:chExt cx="270933" cy="270933"/>
          </a:xfrm>
        </p:grpSpPr>
        <p:sp>
          <p:nvSpPr>
            <p:cNvPr id="3" name="Freeform 3"/>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solidFill>
              <a:srgbClr val="587FB4"/>
            </a:solidFill>
          </p:spPr>
          <p:txBody>
            <a:bodyPr/>
            <a:lstStyle/>
            <a:p>
              <a:endParaRPr lang="tr-TR"/>
            </a:p>
          </p:txBody>
        </p:sp>
        <p:sp>
          <p:nvSpPr>
            <p:cNvPr id="4" name="TextBox 4"/>
            <p:cNvSpPr txBox="1"/>
            <p:nvPr/>
          </p:nvSpPr>
          <p:spPr>
            <a:xfrm>
              <a:off x="0" y="-38100"/>
              <a:ext cx="270933" cy="30903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6583129" y="9718274"/>
            <a:ext cx="1028700" cy="91209"/>
            <a:chOff x="0" y="0"/>
            <a:chExt cx="270933" cy="24022"/>
          </a:xfrm>
        </p:grpSpPr>
        <p:sp>
          <p:nvSpPr>
            <p:cNvPr id="6" name="Freeform 6"/>
            <p:cNvSpPr/>
            <p:nvPr/>
          </p:nvSpPr>
          <p:spPr>
            <a:xfrm>
              <a:off x="0" y="0"/>
              <a:ext cx="270933" cy="24022"/>
            </a:xfrm>
            <a:custGeom>
              <a:avLst/>
              <a:gdLst/>
              <a:ahLst/>
              <a:cxnLst/>
              <a:rect l="l" t="t" r="r" b="b"/>
              <a:pathLst>
                <a:path w="270933" h="24022">
                  <a:moveTo>
                    <a:pt x="0" y="0"/>
                  </a:moveTo>
                  <a:lnTo>
                    <a:pt x="270933" y="0"/>
                  </a:lnTo>
                  <a:lnTo>
                    <a:pt x="270933" y="24022"/>
                  </a:lnTo>
                  <a:lnTo>
                    <a:pt x="0" y="24022"/>
                  </a:lnTo>
                  <a:close/>
                </a:path>
              </a:pathLst>
            </a:custGeom>
            <a:solidFill>
              <a:srgbClr val="587FB4"/>
            </a:solidFill>
          </p:spPr>
          <p:txBody>
            <a:bodyPr/>
            <a:lstStyle/>
            <a:p>
              <a:endParaRPr lang="tr-TR"/>
            </a:p>
          </p:txBody>
        </p:sp>
        <p:sp>
          <p:nvSpPr>
            <p:cNvPr id="7" name="TextBox 7"/>
            <p:cNvSpPr txBox="1"/>
            <p:nvPr/>
          </p:nvSpPr>
          <p:spPr>
            <a:xfrm>
              <a:off x="0" y="-38100"/>
              <a:ext cx="270933" cy="62122"/>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7611829" y="9718274"/>
            <a:ext cx="215147" cy="91209"/>
            <a:chOff x="0" y="0"/>
            <a:chExt cx="56664" cy="24022"/>
          </a:xfrm>
        </p:grpSpPr>
        <p:sp>
          <p:nvSpPr>
            <p:cNvPr id="9" name="Freeform 9"/>
            <p:cNvSpPr/>
            <p:nvPr/>
          </p:nvSpPr>
          <p:spPr>
            <a:xfrm>
              <a:off x="0" y="0"/>
              <a:ext cx="56664" cy="24022"/>
            </a:xfrm>
            <a:custGeom>
              <a:avLst/>
              <a:gdLst/>
              <a:ahLst/>
              <a:cxnLst/>
              <a:rect l="l" t="t" r="r" b="b"/>
              <a:pathLst>
                <a:path w="56664" h="24022">
                  <a:moveTo>
                    <a:pt x="0" y="0"/>
                  </a:moveTo>
                  <a:lnTo>
                    <a:pt x="56664" y="0"/>
                  </a:lnTo>
                  <a:lnTo>
                    <a:pt x="56664" y="24022"/>
                  </a:lnTo>
                  <a:lnTo>
                    <a:pt x="0" y="24022"/>
                  </a:lnTo>
                  <a:close/>
                </a:path>
              </a:pathLst>
            </a:custGeom>
            <a:solidFill>
              <a:srgbClr val="237005"/>
            </a:solidFill>
          </p:spPr>
          <p:txBody>
            <a:bodyPr/>
            <a:lstStyle/>
            <a:p>
              <a:endParaRPr lang="tr-TR"/>
            </a:p>
          </p:txBody>
        </p:sp>
        <p:sp>
          <p:nvSpPr>
            <p:cNvPr id="10" name="TextBox 10"/>
            <p:cNvSpPr txBox="1"/>
            <p:nvPr/>
          </p:nvSpPr>
          <p:spPr>
            <a:xfrm>
              <a:off x="0" y="-38100"/>
              <a:ext cx="56664" cy="62122"/>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499975" y="1577430"/>
            <a:ext cx="7680870" cy="7680870"/>
            <a:chOff x="0" y="0"/>
            <a:chExt cx="10241160" cy="10241160"/>
          </a:xfrm>
        </p:grpSpPr>
        <p:pic>
          <p:nvPicPr>
            <p:cNvPr id="12" name="Picture 12"/>
            <p:cNvPicPr>
              <a:picLocks noChangeAspect="1"/>
            </p:cNvPicPr>
            <p:nvPr/>
          </p:nvPicPr>
          <p:blipFill>
            <a:blip r:embed="rId2"/>
            <a:srcRect l="16649" r="16649"/>
            <a:stretch>
              <a:fillRect/>
            </a:stretch>
          </p:blipFill>
          <p:spPr>
            <a:xfrm>
              <a:off x="0" y="0"/>
              <a:ext cx="10241160" cy="10241160"/>
            </a:xfrm>
            <a:prstGeom prst="rect">
              <a:avLst/>
            </a:prstGeom>
          </p:spPr>
        </p:pic>
      </p:grpSp>
      <p:grpSp>
        <p:nvGrpSpPr>
          <p:cNvPr id="13" name="Group 13"/>
          <p:cNvGrpSpPr/>
          <p:nvPr/>
        </p:nvGrpSpPr>
        <p:grpSpPr>
          <a:xfrm>
            <a:off x="499975" y="90124"/>
            <a:ext cx="1206592" cy="1206592"/>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a:stretch>
            </a:blipFill>
          </p:spPr>
          <p:txBody>
            <a:bodyPr/>
            <a:lstStyle/>
            <a:p>
              <a:endParaRPr lang="tr-TR"/>
            </a:p>
          </p:txBody>
        </p:sp>
      </p:grpSp>
      <p:sp>
        <p:nvSpPr>
          <p:cNvPr id="15" name="TextBox 15"/>
          <p:cNvSpPr txBox="1"/>
          <p:nvPr/>
        </p:nvSpPr>
        <p:spPr>
          <a:xfrm>
            <a:off x="1855894" y="575310"/>
            <a:ext cx="1926211" cy="240665"/>
          </a:xfrm>
          <a:prstGeom prst="rect">
            <a:avLst/>
          </a:prstGeom>
        </p:spPr>
        <p:txBody>
          <a:bodyPr lIns="0" tIns="0" rIns="0" bIns="0" rtlCol="0" anchor="t">
            <a:spAutoFit/>
          </a:bodyPr>
          <a:lstStyle/>
          <a:p>
            <a:pPr algn="l">
              <a:lnSpc>
                <a:spcPts val="1960"/>
              </a:lnSpc>
              <a:spcBef>
                <a:spcPct val="0"/>
              </a:spcBef>
            </a:pPr>
            <a:r>
              <a:rPr lang="en-US" sz="1400" b="1">
                <a:solidFill>
                  <a:srgbClr val="1F2020"/>
                </a:solidFill>
                <a:latin typeface="Open Sans Bold"/>
                <a:ea typeface="Open Sans Bold"/>
                <a:cs typeface="Open Sans Bold"/>
                <a:sym typeface="Open Sans Bold"/>
              </a:rPr>
              <a:t>BARTIN UNIVERSITY</a:t>
            </a:r>
          </a:p>
        </p:txBody>
      </p:sp>
      <p:sp>
        <p:nvSpPr>
          <p:cNvPr id="16" name="TextBox 16"/>
          <p:cNvSpPr txBox="1"/>
          <p:nvPr/>
        </p:nvSpPr>
        <p:spPr>
          <a:xfrm>
            <a:off x="8525484" y="2413486"/>
            <a:ext cx="7249808" cy="876300"/>
          </a:xfrm>
          <a:prstGeom prst="rect">
            <a:avLst/>
          </a:prstGeom>
        </p:spPr>
        <p:txBody>
          <a:bodyPr lIns="0" tIns="0" rIns="0" bIns="0" rtlCol="0" anchor="t">
            <a:spAutoFit/>
          </a:bodyPr>
          <a:lstStyle/>
          <a:p>
            <a:pPr algn="l">
              <a:lnSpc>
                <a:spcPts val="6600"/>
              </a:lnSpc>
            </a:pPr>
            <a:r>
              <a:rPr lang="en-US" sz="6000" b="1">
                <a:solidFill>
                  <a:srgbClr val="587FB4"/>
                </a:solidFill>
                <a:latin typeface="Roboto Bold"/>
                <a:ea typeface="Roboto Bold"/>
                <a:cs typeface="Roboto Bold"/>
                <a:sym typeface="Roboto Bold"/>
              </a:rPr>
              <a:t>Welcome To BARTIN</a:t>
            </a:r>
          </a:p>
        </p:txBody>
      </p:sp>
      <p:sp>
        <p:nvSpPr>
          <p:cNvPr id="17" name="TextBox 17"/>
          <p:cNvSpPr txBox="1"/>
          <p:nvPr/>
        </p:nvSpPr>
        <p:spPr>
          <a:xfrm>
            <a:off x="8525484" y="3906798"/>
            <a:ext cx="8733816" cy="3788910"/>
          </a:xfrm>
          <a:prstGeom prst="rect">
            <a:avLst/>
          </a:prstGeom>
        </p:spPr>
        <p:txBody>
          <a:bodyPr lIns="0" tIns="0" rIns="0" bIns="0" rtlCol="0" anchor="t">
            <a:spAutoFit/>
          </a:bodyPr>
          <a:lstStyle/>
          <a:p>
            <a:pPr algn="l">
              <a:lnSpc>
                <a:spcPts val="3787"/>
              </a:lnSpc>
            </a:pPr>
            <a:r>
              <a:rPr lang="en-US" sz="2705">
                <a:solidFill>
                  <a:srgbClr val="1F2020"/>
                </a:solidFill>
                <a:latin typeface="Barlow"/>
                <a:ea typeface="Barlow"/>
                <a:cs typeface="Barlow"/>
                <a:sym typeface="Barlow"/>
              </a:rPr>
              <a:t>Dear Erasmus Student,</a:t>
            </a:r>
          </a:p>
          <a:p>
            <a:pPr algn="l">
              <a:lnSpc>
                <a:spcPts val="3787"/>
              </a:lnSpc>
            </a:pPr>
            <a:endParaRPr lang="en-US" sz="2705">
              <a:solidFill>
                <a:srgbClr val="1F2020"/>
              </a:solidFill>
              <a:latin typeface="Barlow"/>
              <a:ea typeface="Barlow"/>
              <a:cs typeface="Barlow"/>
              <a:sym typeface="Barlow"/>
            </a:endParaRPr>
          </a:p>
          <a:p>
            <a:pPr algn="l">
              <a:lnSpc>
                <a:spcPts val="3787"/>
              </a:lnSpc>
            </a:pPr>
            <a:r>
              <a:rPr lang="en-US" sz="2705">
                <a:solidFill>
                  <a:srgbClr val="1F2020"/>
                </a:solidFill>
                <a:latin typeface="Barlow"/>
                <a:ea typeface="Barlow"/>
                <a:cs typeface="Barlow"/>
                <a:sym typeface="Barlow"/>
              </a:rPr>
              <a:t> Welcome to Bartın — a peaceful and green city by the Black Sea! </a:t>
            </a:r>
          </a:p>
          <a:p>
            <a:pPr algn="l">
              <a:lnSpc>
                <a:spcPts val="3787"/>
              </a:lnSpc>
            </a:pPr>
            <a:endParaRPr lang="en-US" sz="2705">
              <a:solidFill>
                <a:srgbClr val="1F2020"/>
              </a:solidFill>
              <a:latin typeface="Barlow"/>
              <a:ea typeface="Barlow"/>
              <a:cs typeface="Barlow"/>
              <a:sym typeface="Barlow"/>
            </a:endParaRPr>
          </a:p>
          <a:p>
            <a:pPr algn="l">
              <a:lnSpc>
                <a:spcPts val="3787"/>
              </a:lnSpc>
              <a:spcBef>
                <a:spcPct val="0"/>
              </a:spcBef>
            </a:pPr>
            <a:r>
              <a:rPr lang="en-US" sz="2705">
                <a:solidFill>
                  <a:srgbClr val="1F2020"/>
                </a:solidFill>
                <a:latin typeface="Barlow"/>
                <a:ea typeface="Barlow"/>
                <a:cs typeface="Barlow"/>
                <a:sym typeface="Barlow"/>
              </a:rPr>
              <a:t>This Welcome Pack will guide you through everything you need to know: from university facilities to daily life, transportation, cultural tips, and emergency contacts.</a:t>
            </a:r>
          </a:p>
        </p:txBody>
      </p:sp>
    </p:spTree>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259300" y="0"/>
            <a:ext cx="1028700" cy="1028700"/>
            <a:chOff x="0" y="0"/>
            <a:chExt cx="270933" cy="270933"/>
          </a:xfrm>
        </p:grpSpPr>
        <p:sp>
          <p:nvSpPr>
            <p:cNvPr id="3" name="Freeform 3"/>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solidFill>
              <a:srgbClr val="587FB4"/>
            </a:solidFill>
          </p:spPr>
          <p:txBody>
            <a:bodyPr/>
            <a:lstStyle/>
            <a:p>
              <a:endParaRPr lang="tr-TR"/>
            </a:p>
          </p:txBody>
        </p:sp>
        <p:sp>
          <p:nvSpPr>
            <p:cNvPr id="4" name="TextBox 4"/>
            <p:cNvSpPr txBox="1"/>
            <p:nvPr/>
          </p:nvSpPr>
          <p:spPr>
            <a:xfrm>
              <a:off x="0" y="-38100"/>
              <a:ext cx="270933" cy="30903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6583129" y="9718274"/>
            <a:ext cx="1028700" cy="91209"/>
            <a:chOff x="0" y="0"/>
            <a:chExt cx="270933" cy="24022"/>
          </a:xfrm>
        </p:grpSpPr>
        <p:sp>
          <p:nvSpPr>
            <p:cNvPr id="6" name="Freeform 6"/>
            <p:cNvSpPr/>
            <p:nvPr/>
          </p:nvSpPr>
          <p:spPr>
            <a:xfrm>
              <a:off x="0" y="0"/>
              <a:ext cx="270933" cy="24022"/>
            </a:xfrm>
            <a:custGeom>
              <a:avLst/>
              <a:gdLst/>
              <a:ahLst/>
              <a:cxnLst/>
              <a:rect l="l" t="t" r="r" b="b"/>
              <a:pathLst>
                <a:path w="270933" h="24022">
                  <a:moveTo>
                    <a:pt x="0" y="0"/>
                  </a:moveTo>
                  <a:lnTo>
                    <a:pt x="270933" y="0"/>
                  </a:lnTo>
                  <a:lnTo>
                    <a:pt x="270933" y="24022"/>
                  </a:lnTo>
                  <a:lnTo>
                    <a:pt x="0" y="24022"/>
                  </a:lnTo>
                  <a:close/>
                </a:path>
              </a:pathLst>
            </a:custGeom>
            <a:solidFill>
              <a:srgbClr val="2A4A91"/>
            </a:solidFill>
          </p:spPr>
          <p:txBody>
            <a:bodyPr/>
            <a:lstStyle/>
            <a:p>
              <a:endParaRPr lang="tr-TR"/>
            </a:p>
          </p:txBody>
        </p:sp>
        <p:sp>
          <p:nvSpPr>
            <p:cNvPr id="7" name="TextBox 7"/>
            <p:cNvSpPr txBox="1"/>
            <p:nvPr/>
          </p:nvSpPr>
          <p:spPr>
            <a:xfrm>
              <a:off x="0" y="-38100"/>
              <a:ext cx="270933" cy="62122"/>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7611829" y="9718274"/>
            <a:ext cx="215147" cy="91209"/>
            <a:chOff x="0" y="0"/>
            <a:chExt cx="56664" cy="24022"/>
          </a:xfrm>
        </p:grpSpPr>
        <p:sp>
          <p:nvSpPr>
            <p:cNvPr id="9" name="Freeform 9"/>
            <p:cNvSpPr/>
            <p:nvPr/>
          </p:nvSpPr>
          <p:spPr>
            <a:xfrm>
              <a:off x="0" y="0"/>
              <a:ext cx="56664" cy="24022"/>
            </a:xfrm>
            <a:custGeom>
              <a:avLst/>
              <a:gdLst/>
              <a:ahLst/>
              <a:cxnLst/>
              <a:rect l="l" t="t" r="r" b="b"/>
              <a:pathLst>
                <a:path w="56664" h="24022">
                  <a:moveTo>
                    <a:pt x="0" y="0"/>
                  </a:moveTo>
                  <a:lnTo>
                    <a:pt x="56664" y="0"/>
                  </a:lnTo>
                  <a:lnTo>
                    <a:pt x="56664" y="24022"/>
                  </a:lnTo>
                  <a:lnTo>
                    <a:pt x="0" y="24022"/>
                  </a:lnTo>
                  <a:close/>
                </a:path>
              </a:pathLst>
            </a:custGeom>
            <a:solidFill>
              <a:srgbClr val="237005"/>
            </a:solidFill>
          </p:spPr>
          <p:txBody>
            <a:bodyPr/>
            <a:lstStyle/>
            <a:p>
              <a:endParaRPr lang="tr-TR"/>
            </a:p>
          </p:txBody>
        </p:sp>
        <p:sp>
          <p:nvSpPr>
            <p:cNvPr id="10" name="TextBox 10"/>
            <p:cNvSpPr txBox="1"/>
            <p:nvPr/>
          </p:nvSpPr>
          <p:spPr>
            <a:xfrm>
              <a:off x="0" y="-38100"/>
              <a:ext cx="56664" cy="62122"/>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4375" y="1772515"/>
            <a:ext cx="18302375" cy="3370985"/>
            <a:chOff x="0" y="0"/>
            <a:chExt cx="4820379" cy="887832"/>
          </a:xfrm>
        </p:grpSpPr>
        <p:sp>
          <p:nvSpPr>
            <p:cNvPr id="12" name="Freeform 12"/>
            <p:cNvSpPr/>
            <p:nvPr/>
          </p:nvSpPr>
          <p:spPr>
            <a:xfrm>
              <a:off x="0" y="0"/>
              <a:ext cx="4820379" cy="887832"/>
            </a:xfrm>
            <a:custGeom>
              <a:avLst/>
              <a:gdLst/>
              <a:ahLst/>
              <a:cxnLst/>
              <a:rect l="l" t="t" r="r" b="b"/>
              <a:pathLst>
                <a:path w="4820379" h="887832">
                  <a:moveTo>
                    <a:pt x="0" y="0"/>
                  </a:moveTo>
                  <a:lnTo>
                    <a:pt x="4820379" y="0"/>
                  </a:lnTo>
                  <a:lnTo>
                    <a:pt x="4820379" y="887832"/>
                  </a:lnTo>
                  <a:lnTo>
                    <a:pt x="0" y="887832"/>
                  </a:lnTo>
                  <a:close/>
                </a:path>
              </a:pathLst>
            </a:custGeom>
            <a:solidFill>
              <a:srgbClr val="AFC3DA">
                <a:alpha val="80000"/>
              </a:srgbClr>
            </a:solidFill>
          </p:spPr>
          <p:txBody>
            <a:bodyPr/>
            <a:lstStyle/>
            <a:p>
              <a:endParaRPr lang="tr-TR"/>
            </a:p>
          </p:txBody>
        </p:sp>
        <p:sp>
          <p:nvSpPr>
            <p:cNvPr id="13" name="TextBox 13"/>
            <p:cNvSpPr txBox="1"/>
            <p:nvPr/>
          </p:nvSpPr>
          <p:spPr>
            <a:xfrm>
              <a:off x="0" y="-38100"/>
              <a:ext cx="4820379" cy="925932"/>
            </a:xfrm>
            <a:prstGeom prst="rect">
              <a:avLst/>
            </a:prstGeom>
          </p:spPr>
          <p:txBody>
            <a:bodyPr lIns="50800" tIns="50800" rIns="50800" bIns="50800" rtlCol="0" anchor="ctr"/>
            <a:lstStyle/>
            <a:p>
              <a:pPr algn="ctr">
                <a:lnSpc>
                  <a:spcPts val="2659"/>
                </a:lnSpc>
                <a:spcBef>
                  <a:spcPct val="0"/>
                </a:spcBef>
              </a:pPr>
              <a:endParaRPr/>
            </a:p>
          </p:txBody>
        </p:sp>
      </p:grpSp>
      <p:sp>
        <p:nvSpPr>
          <p:cNvPr id="14" name="TextBox 14"/>
          <p:cNvSpPr txBox="1"/>
          <p:nvPr/>
        </p:nvSpPr>
        <p:spPr>
          <a:xfrm>
            <a:off x="1704871" y="1562402"/>
            <a:ext cx="14878259" cy="3400687"/>
          </a:xfrm>
          <a:prstGeom prst="rect">
            <a:avLst/>
          </a:prstGeom>
        </p:spPr>
        <p:txBody>
          <a:bodyPr lIns="0" tIns="0" rIns="0" bIns="0" rtlCol="0" anchor="t">
            <a:spAutoFit/>
          </a:bodyPr>
          <a:lstStyle/>
          <a:p>
            <a:pPr algn="ctr">
              <a:lnSpc>
                <a:spcPts val="27720"/>
              </a:lnSpc>
              <a:spcBef>
                <a:spcPct val="0"/>
              </a:spcBef>
            </a:pPr>
            <a:r>
              <a:rPr lang="en-US" sz="19800" b="1">
                <a:solidFill>
                  <a:srgbClr val="FFFFFF"/>
                </a:solidFill>
                <a:latin typeface="Roboto Bold"/>
                <a:ea typeface="Roboto Bold"/>
                <a:cs typeface="Roboto Bold"/>
                <a:sym typeface="Roboto Bold"/>
              </a:rPr>
              <a:t>Thank You</a:t>
            </a:r>
          </a:p>
        </p:txBody>
      </p:sp>
      <p:grpSp>
        <p:nvGrpSpPr>
          <p:cNvPr id="15" name="Group 15"/>
          <p:cNvGrpSpPr/>
          <p:nvPr/>
        </p:nvGrpSpPr>
        <p:grpSpPr>
          <a:xfrm>
            <a:off x="323373" y="140548"/>
            <a:ext cx="1206592" cy="1206592"/>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a:stretch>
            </a:blipFill>
          </p:spPr>
          <p:txBody>
            <a:bodyPr/>
            <a:lstStyle/>
            <a:p>
              <a:endParaRPr lang="tr-TR"/>
            </a:p>
          </p:txBody>
        </p:sp>
      </p:grpSp>
      <p:sp>
        <p:nvSpPr>
          <p:cNvPr id="17" name="TextBox 17"/>
          <p:cNvSpPr txBox="1"/>
          <p:nvPr/>
        </p:nvSpPr>
        <p:spPr>
          <a:xfrm>
            <a:off x="1679291" y="625734"/>
            <a:ext cx="1926211" cy="240665"/>
          </a:xfrm>
          <a:prstGeom prst="rect">
            <a:avLst/>
          </a:prstGeom>
        </p:spPr>
        <p:txBody>
          <a:bodyPr lIns="0" tIns="0" rIns="0" bIns="0" rtlCol="0" anchor="t">
            <a:spAutoFit/>
          </a:bodyPr>
          <a:lstStyle/>
          <a:p>
            <a:pPr algn="l">
              <a:lnSpc>
                <a:spcPts val="1960"/>
              </a:lnSpc>
              <a:spcBef>
                <a:spcPct val="0"/>
              </a:spcBef>
            </a:pPr>
            <a:r>
              <a:rPr lang="en-US" sz="1400" b="1">
                <a:solidFill>
                  <a:srgbClr val="1F2020"/>
                </a:solidFill>
                <a:latin typeface="Open Sans Bold"/>
                <a:ea typeface="Open Sans Bold"/>
                <a:cs typeface="Open Sans Bold"/>
                <a:sym typeface="Open Sans Bold"/>
              </a:rPr>
              <a:t>BARTIN UNIVERSITY</a:t>
            </a:r>
          </a:p>
        </p:txBody>
      </p:sp>
      <p:sp>
        <p:nvSpPr>
          <p:cNvPr id="18" name="TextBox 18"/>
          <p:cNvSpPr txBox="1"/>
          <p:nvPr/>
        </p:nvSpPr>
        <p:spPr>
          <a:xfrm>
            <a:off x="609269" y="6472555"/>
            <a:ext cx="17350158" cy="2785745"/>
          </a:xfrm>
          <a:prstGeom prst="rect">
            <a:avLst/>
          </a:prstGeom>
        </p:spPr>
        <p:txBody>
          <a:bodyPr lIns="0" tIns="0" rIns="0" bIns="0" rtlCol="0" anchor="t">
            <a:spAutoFit/>
          </a:bodyPr>
          <a:lstStyle/>
          <a:p>
            <a:pPr algn="ctr">
              <a:lnSpc>
                <a:spcPts val="4480"/>
              </a:lnSpc>
              <a:spcBef>
                <a:spcPct val="0"/>
              </a:spcBef>
            </a:pPr>
            <a:r>
              <a:rPr lang="en-US" sz="3200">
                <a:solidFill>
                  <a:srgbClr val="000000"/>
                </a:solidFill>
                <a:latin typeface="Pridi"/>
                <a:ea typeface="Pridi"/>
                <a:cs typeface="Pridi"/>
                <a:sym typeface="Pridi"/>
              </a:rPr>
              <a:t>We hope this guide helps you settle in smoothly. If you have any questions or concerns, don’t hesitate to reach out to the Erasmus Office or your mentor student. </a:t>
            </a:r>
          </a:p>
          <a:p>
            <a:pPr algn="ctr">
              <a:lnSpc>
                <a:spcPts val="4480"/>
              </a:lnSpc>
              <a:spcBef>
                <a:spcPct val="0"/>
              </a:spcBef>
            </a:pPr>
            <a:r>
              <a:rPr lang="en-US" sz="3200">
                <a:solidFill>
                  <a:srgbClr val="000000"/>
                </a:solidFill>
                <a:latin typeface="Pridi"/>
                <a:ea typeface="Pridi"/>
                <a:cs typeface="Pridi"/>
                <a:sym typeface="Pridi"/>
              </a:rPr>
              <a:t>✨ Enjoy your Erasmus journey in Bartın! </a:t>
            </a:r>
          </a:p>
          <a:p>
            <a:pPr algn="ctr">
              <a:lnSpc>
                <a:spcPts val="4480"/>
              </a:lnSpc>
              <a:spcBef>
                <a:spcPct val="0"/>
              </a:spcBef>
            </a:pPr>
            <a:r>
              <a:rPr lang="en-US" sz="3200">
                <a:solidFill>
                  <a:srgbClr val="000000"/>
                </a:solidFill>
                <a:latin typeface="Pridi"/>
                <a:ea typeface="Pridi"/>
                <a:cs typeface="Pridi"/>
                <a:sym typeface="Pridi"/>
              </a:rPr>
              <a:t> Warm regards, </a:t>
            </a:r>
          </a:p>
          <a:p>
            <a:pPr algn="ctr">
              <a:lnSpc>
                <a:spcPts val="4480"/>
              </a:lnSpc>
              <a:spcBef>
                <a:spcPct val="0"/>
              </a:spcBef>
            </a:pPr>
            <a:r>
              <a:rPr lang="en-US" sz="3200">
                <a:solidFill>
                  <a:srgbClr val="000000"/>
                </a:solidFill>
                <a:latin typeface="Pridi"/>
                <a:ea typeface="Pridi"/>
                <a:cs typeface="Pridi"/>
                <a:sym typeface="Pridi"/>
              </a:rPr>
              <a:t> Bartın University Erasmus Team</a:t>
            </a:r>
          </a:p>
        </p:txBody>
      </p:sp>
    </p:spTree>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259300" y="0"/>
            <a:ext cx="1028700" cy="1028700"/>
            <a:chOff x="0" y="0"/>
            <a:chExt cx="270933" cy="270933"/>
          </a:xfrm>
        </p:grpSpPr>
        <p:sp>
          <p:nvSpPr>
            <p:cNvPr id="3" name="Freeform 3"/>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solidFill>
              <a:srgbClr val="587FB4"/>
            </a:solidFill>
          </p:spPr>
          <p:txBody>
            <a:bodyPr/>
            <a:lstStyle/>
            <a:p>
              <a:endParaRPr lang="tr-TR"/>
            </a:p>
          </p:txBody>
        </p:sp>
        <p:sp>
          <p:nvSpPr>
            <p:cNvPr id="4" name="TextBox 4"/>
            <p:cNvSpPr txBox="1"/>
            <p:nvPr/>
          </p:nvSpPr>
          <p:spPr>
            <a:xfrm>
              <a:off x="0" y="-38100"/>
              <a:ext cx="270933" cy="30903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6583129" y="9718274"/>
            <a:ext cx="1028700" cy="91209"/>
            <a:chOff x="0" y="0"/>
            <a:chExt cx="270933" cy="24022"/>
          </a:xfrm>
        </p:grpSpPr>
        <p:sp>
          <p:nvSpPr>
            <p:cNvPr id="6" name="Freeform 6"/>
            <p:cNvSpPr/>
            <p:nvPr/>
          </p:nvSpPr>
          <p:spPr>
            <a:xfrm>
              <a:off x="0" y="0"/>
              <a:ext cx="270933" cy="24022"/>
            </a:xfrm>
            <a:custGeom>
              <a:avLst/>
              <a:gdLst/>
              <a:ahLst/>
              <a:cxnLst/>
              <a:rect l="l" t="t" r="r" b="b"/>
              <a:pathLst>
                <a:path w="270933" h="24022">
                  <a:moveTo>
                    <a:pt x="0" y="0"/>
                  </a:moveTo>
                  <a:lnTo>
                    <a:pt x="270933" y="0"/>
                  </a:lnTo>
                  <a:lnTo>
                    <a:pt x="270933" y="24022"/>
                  </a:lnTo>
                  <a:lnTo>
                    <a:pt x="0" y="24022"/>
                  </a:lnTo>
                  <a:close/>
                </a:path>
              </a:pathLst>
            </a:custGeom>
            <a:solidFill>
              <a:srgbClr val="AFC3DA"/>
            </a:solidFill>
          </p:spPr>
          <p:txBody>
            <a:bodyPr/>
            <a:lstStyle/>
            <a:p>
              <a:endParaRPr lang="tr-TR"/>
            </a:p>
          </p:txBody>
        </p:sp>
        <p:sp>
          <p:nvSpPr>
            <p:cNvPr id="7" name="TextBox 7"/>
            <p:cNvSpPr txBox="1"/>
            <p:nvPr/>
          </p:nvSpPr>
          <p:spPr>
            <a:xfrm>
              <a:off x="0" y="-38100"/>
              <a:ext cx="270933" cy="62122"/>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7611829" y="9718274"/>
            <a:ext cx="215147" cy="91209"/>
            <a:chOff x="0" y="0"/>
            <a:chExt cx="56664" cy="24022"/>
          </a:xfrm>
        </p:grpSpPr>
        <p:sp>
          <p:nvSpPr>
            <p:cNvPr id="9" name="Freeform 9"/>
            <p:cNvSpPr/>
            <p:nvPr/>
          </p:nvSpPr>
          <p:spPr>
            <a:xfrm>
              <a:off x="0" y="0"/>
              <a:ext cx="56664" cy="24022"/>
            </a:xfrm>
            <a:custGeom>
              <a:avLst/>
              <a:gdLst/>
              <a:ahLst/>
              <a:cxnLst/>
              <a:rect l="l" t="t" r="r" b="b"/>
              <a:pathLst>
                <a:path w="56664" h="24022">
                  <a:moveTo>
                    <a:pt x="0" y="0"/>
                  </a:moveTo>
                  <a:lnTo>
                    <a:pt x="56664" y="0"/>
                  </a:lnTo>
                  <a:lnTo>
                    <a:pt x="56664" y="24022"/>
                  </a:lnTo>
                  <a:lnTo>
                    <a:pt x="0" y="24022"/>
                  </a:lnTo>
                  <a:close/>
                </a:path>
              </a:pathLst>
            </a:custGeom>
            <a:solidFill>
              <a:srgbClr val="237005"/>
            </a:solidFill>
          </p:spPr>
          <p:txBody>
            <a:bodyPr/>
            <a:lstStyle/>
            <a:p>
              <a:endParaRPr lang="tr-TR"/>
            </a:p>
          </p:txBody>
        </p:sp>
        <p:sp>
          <p:nvSpPr>
            <p:cNvPr id="10" name="TextBox 10"/>
            <p:cNvSpPr txBox="1"/>
            <p:nvPr/>
          </p:nvSpPr>
          <p:spPr>
            <a:xfrm>
              <a:off x="0" y="-38100"/>
              <a:ext cx="56664" cy="62122"/>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1539827" y="1403804"/>
            <a:ext cx="6995805" cy="876300"/>
          </a:xfrm>
          <a:prstGeom prst="rect">
            <a:avLst/>
          </a:prstGeom>
        </p:spPr>
        <p:txBody>
          <a:bodyPr lIns="0" tIns="0" rIns="0" bIns="0" rtlCol="0" anchor="t">
            <a:spAutoFit/>
          </a:bodyPr>
          <a:lstStyle/>
          <a:p>
            <a:pPr algn="l">
              <a:lnSpc>
                <a:spcPts val="6600"/>
              </a:lnSpc>
            </a:pPr>
            <a:r>
              <a:rPr lang="en-US" sz="6000" b="1">
                <a:solidFill>
                  <a:srgbClr val="237005"/>
                </a:solidFill>
                <a:latin typeface="Roboto Bold"/>
                <a:ea typeface="Roboto Bold"/>
                <a:cs typeface="Roboto Bold"/>
                <a:sym typeface="Roboto Bold"/>
              </a:rPr>
              <a:t>📍 </a:t>
            </a:r>
            <a:r>
              <a:rPr lang="en-US" sz="6000" b="1">
                <a:solidFill>
                  <a:srgbClr val="587FB4"/>
                </a:solidFill>
                <a:latin typeface="Roboto Bold"/>
                <a:ea typeface="Roboto Bold"/>
                <a:cs typeface="Roboto Bold"/>
                <a:sym typeface="Roboto Bold"/>
              </a:rPr>
              <a:t>About the City</a:t>
            </a:r>
          </a:p>
        </p:txBody>
      </p:sp>
      <p:grpSp>
        <p:nvGrpSpPr>
          <p:cNvPr id="12" name="Group 12"/>
          <p:cNvGrpSpPr/>
          <p:nvPr/>
        </p:nvGrpSpPr>
        <p:grpSpPr>
          <a:xfrm>
            <a:off x="729838" y="3206926"/>
            <a:ext cx="597723" cy="597723"/>
            <a:chOff x="0" y="0"/>
            <a:chExt cx="812800" cy="812800"/>
          </a:xfrm>
        </p:grpSpPr>
        <p:sp>
          <p:nvSpPr>
            <p:cNvPr id="13" name="Freeform 1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87FB4"/>
            </a:solidFill>
          </p:spPr>
          <p:txBody>
            <a:bodyPr/>
            <a:lstStyle/>
            <a:p>
              <a:endParaRPr lang="tr-TR"/>
            </a:p>
          </p:txBody>
        </p:sp>
        <p:sp>
          <p:nvSpPr>
            <p:cNvPr id="14" name="TextBox 14"/>
            <p:cNvSpPr txBox="1"/>
            <p:nvPr/>
          </p:nvSpPr>
          <p:spPr>
            <a:xfrm>
              <a:off x="0" y="-57150"/>
              <a:ext cx="812800" cy="869950"/>
            </a:xfrm>
            <a:prstGeom prst="rect">
              <a:avLst/>
            </a:prstGeom>
          </p:spPr>
          <p:txBody>
            <a:bodyPr lIns="50800" tIns="50800" rIns="50800" bIns="50800" rtlCol="0" anchor="ctr"/>
            <a:lstStyle/>
            <a:p>
              <a:pPr algn="ctr">
                <a:lnSpc>
                  <a:spcPts val="2379"/>
                </a:lnSpc>
              </a:pPr>
              <a:endParaRPr/>
            </a:p>
          </p:txBody>
        </p:sp>
      </p:grpSp>
      <p:sp>
        <p:nvSpPr>
          <p:cNvPr id="15" name="TextBox 15"/>
          <p:cNvSpPr txBox="1"/>
          <p:nvPr/>
        </p:nvSpPr>
        <p:spPr>
          <a:xfrm>
            <a:off x="809935" y="3358769"/>
            <a:ext cx="437531" cy="280989"/>
          </a:xfrm>
          <a:prstGeom prst="rect">
            <a:avLst/>
          </a:prstGeom>
        </p:spPr>
        <p:txBody>
          <a:bodyPr lIns="0" tIns="0" rIns="0" bIns="0" rtlCol="0" anchor="t">
            <a:spAutoFit/>
          </a:bodyPr>
          <a:lstStyle/>
          <a:p>
            <a:pPr algn="ctr">
              <a:lnSpc>
                <a:spcPts val="2362"/>
              </a:lnSpc>
            </a:pPr>
            <a:r>
              <a:rPr lang="en-US" sz="1687" b="1">
                <a:solidFill>
                  <a:srgbClr val="FFFFFF"/>
                </a:solidFill>
                <a:latin typeface="Open Sans Bold"/>
                <a:ea typeface="Open Sans Bold"/>
                <a:cs typeface="Open Sans Bold"/>
                <a:sym typeface="Open Sans Bold"/>
              </a:rPr>
              <a:t>01</a:t>
            </a:r>
          </a:p>
        </p:txBody>
      </p:sp>
      <p:grpSp>
        <p:nvGrpSpPr>
          <p:cNvPr id="16" name="Group 16"/>
          <p:cNvGrpSpPr/>
          <p:nvPr/>
        </p:nvGrpSpPr>
        <p:grpSpPr>
          <a:xfrm>
            <a:off x="729838" y="4830309"/>
            <a:ext cx="597723" cy="597723"/>
            <a:chOff x="0" y="0"/>
            <a:chExt cx="812800" cy="812800"/>
          </a:xfrm>
        </p:grpSpPr>
        <p:sp>
          <p:nvSpPr>
            <p:cNvPr id="17" name="Freeform 1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87FB4"/>
            </a:solidFill>
          </p:spPr>
          <p:txBody>
            <a:bodyPr/>
            <a:lstStyle/>
            <a:p>
              <a:endParaRPr lang="tr-TR"/>
            </a:p>
          </p:txBody>
        </p:sp>
        <p:sp>
          <p:nvSpPr>
            <p:cNvPr id="18" name="TextBox 18"/>
            <p:cNvSpPr txBox="1"/>
            <p:nvPr/>
          </p:nvSpPr>
          <p:spPr>
            <a:xfrm>
              <a:off x="0" y="-57150"/>
              <a:ext cx="812800" cy="869950"/>
            </a:xfrm>
            <a:prstGeom prst="rect">
              <a:avLst/>
            </a:prstGeom>
          </p:spPr>
          <p:txBody>
            <a:bodyPr lIns="50800" tIns="50800" rIns="50800" bIns="50800" rtlCol="0" anchor="ctr"/>
            <a:lstStyle/>
            <a:p>
              <a:pPr algn="ctr">
                <a:lnSpc>
                  <a:spcPts val="2379"/>
                </a:lnSpc>
              </a:pPr>
              <a:endParaRPr/>
            </a:p>
          </p:txBody>
        </p:sp>
      </p:grpSp>
      <p:sp>
        <p:nvSpPr>
          <p:cNvPr id="19" name="TextBox 19"/>
          <p:cNvSpPr txBox="1"/>
          <p:nvPr/>
        </p:nvSpPr>
        <p:spPr>
          <a:xfrm>
            <a:off x="809935" y="4982151"/>
            <a:ext cx="437531" cy="280989"/>
          </a:xfrm>
          <a:prstGeom prst="rect">
            <a:avLst/>
          </a:prstGeom>
        </p:spPr>
        <p:txBody>
          <a:bodyPr lIns="0" tIns="0" rIns="0" bIns="0" rtlCol="0" anchor="t">
            <a:spAutoFit/>
          </a:bodyPr>
          <a:lstStyle/>
          <a:p>
            <a:pPr algn="ctr">
              <a:lnSpc>
                <a:spcPts val="2362"/>
              </a:lnSpc>
            </a:pPr>
            <a:r>
              <a:rPr lang="en-US" sz="1687" b="1">
                <a:solidFill>
                  <a:srgbClr val="FFFFFF"/>
                </a:solidFill>
                <a:latin typeface="Open Sans Bold"/>
                <a:ea typeface="Open Sans Bold"/>
                <a:cs typeface="Open Sans Bold"/>
                <a:sym typeface="Open Sans Bold"/>
              </a:rPr>
              <a:t>02</a:t>
            </a:r>
          </a:p>
        </p:txBody>
      </p:sp>
      <p:grpSp>
        <p:nvGrpSpPr>
          <p:cNvPr id="20" name="Group 20"/>
          <p:cNvGrpSpPr/>
          <p:nvPr/>
        </p:nvGrpSpPr>
        <p:grpSpPr>
          <a:xfrm>
            <a:off x="729838" y="6539877"/>
            <a:ext cx="597723" cy="597723"/>
            <a:chOff x="0" y="0"/>
            <a:chExt cx="812800" cy="812800"/>
          </a:xfrm>
        </p:grpSpPr>
        <p:sp>
          <p:nvSpPr>
            <p:cNvPr id="21" name="Freeform 2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87FB4"/>
            </a:solidFill>
          </p:spPr>
          <p:txBody>
            <a:bodyPr/>
            <a:lstStyle/>
            <a:p>
              <a:endParaRPr lang="tr-TR"/>
            </a:p>
          </p:txBody>
        </p:sp>
        <p:sp>
          <p:nvSpPr>
            <p:cNvPr id="22" name="TextBox 22"/>
            <p:cNvSpPr txBox="1"/>
            <p:nvPr/>
          </p:nvSpPr>
          <p:spPr>
            <a:xfrm>
              <a:off x="0" y="-57150"/>
              <a:ext cx="812800" cy="869950"/>
            </a:xfrm>
            <a:prstGeom prst="rect">
              <a:avLst/>
            </a:prstGeom>
          </p:spPr>
          <p:txBody>
            <a:bodyPr lIns="50800" tIns="50800" rIns="50800" bIns="50800" rtlCol="0" anchor="ctr"/>
            <a:lstStyle/>
            <a:p>
              <a:pPr algn="ctr">
                <a:lnSpc>
                  <a:spcPts val="2379"/>
                </a:lnSpc>
              </a:pPr>
              <a:endParaRPr/>
            </a:p>
          </p:txBody>
        </p:sp>
      </p:grpSp>
      <p:sp>
        <p:nvSpPr>
          <p:cNvPr id="23" name="TextBox 23"/>
          <p:cNvSpPr txBox="1"/>
          <p:nvPr/>
        </p:nvSpPr>
        <p:spPr>
          <a:xfrm>
            <a:off x="1504431" y="6687156"/>
            <a:ext cx="7132602" cy="1070950"/>
          </a:xfrm>
          <a:prstGeom prst="rect">
            <a:avLst/>
          </a:prstGeom>
        </p:spPr>
        <p:txBody>
          <a:bodyPr lIns="0" tIns="0" rIns="0" bIns="0" rtlCol="0" anchor="t">
            <a:spAutoFit/>
          </a:bodyPr>
          <a:lstStyle/>
          <a:p>
            <a:pPr algn="l">
              <a:lnSpc>
                <a:spcPts val="2921"/>
              </a:lnSpc>
            </a:pPr>
            <a:r>
              <a:rPr lang="en-US" sz="2086">
                <a:solidFill>
                  <a:srgbClr val="1F2020"/>
                </a:solidFill>
                <a:latin typeface="Open Sans"/>
                <a:ea typeface="Open Sans"/>
                <a:cs typeface="Open Sans"/>
                <a:sym typeface="Open Sans"/>
              </a:rPr>
              <a:t>Bartın is surrounded by green forests and is home to Amasra — a beautiful seaside town you definitely shouldn't miss!</a:t>
            </a:r>
          </a:p>
        </p:txBody>
      </p:sp>
      <p:sp>
        <p:nvSpPr>
          <p:cNvPr id="24" name="TextBox 24"/>
          <p:cNvSpPr txBox="1"/>
          <p:nvPr/>
        </p:nvSpPr>
        <p:spPr>
          <a:xfrm>
            <a:off x="809935" y="6691719"/>
            <a:ext cx="437531" cy="280989"/>
          </a:xfrm>
          <a:prstGeom prst="rect">
            <a:avLst/>
          </a:prstGeom>
        </p:spPr>
        <p:txBody>
          <a:bodyPr lIns="0" tIns="0" rIns="0" bIns="0" rtlCol="0" anchor="t">
            <a:spAutoFit/>
          </a:bodyPr>
          <a:lstStyle/>
          <a:p>
            <a:pPr algn="ctr">
              <a:lnSpc>
                <a:spcPts val="2362"/>
              </a:lnSpc>
            </a:pPr>
            <a:r>
              <a:rPr lang="en-US" sz="1687" b="1">
                <a:solidFill>
                  <a:srgbClr val="FFFFFF"/>
                </a:solidFill>
                <a:latin typeface="Open Sans Bold"/>
                <a:ea typeface="Open Sans Bold"/>
                <a:cs typeface="Open Sans Bold"/>
                <a:sym typeface="Open Sans Bold"/>
              </a:rPr>
              <a:t>03</a:t>
            </a:r>
          </a:p>
        </p:txBody>
      </p:sp>
      <p:grpSp>
        <p:nvGrpSpPr>
          <p:cNvPr id="25" name="Group 25"/>
          <p:cNvGrpSpPr/>
          <p:nvPr/>
        </p:nvGrpSpPr>
        <p:grpSpPr>
          <a:xfrm>
            <a:off x="729838" y="8532624"/>
            <a:ext cx="597723" cy="597723"/>
            <a:chOff x="0" y="0"/>
            <a:chExt cx="812800" cy="812800"/>
          </a:xfrm>
        </p:grpSpPr>
        <p:sp>
          <p:nvSpPr>
            <p:cNvPr id="26" name="Freeform 2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87FB4"/>
            </a:solidFill>
          </p:spPr>
          <p:txBody>
            <a:bodyPr/>
            <a:lstStyle/>
            <a:p>
              <a:endParaRPr lang="tr-TR"/>
            </a:p>
          </p:txBody>
        </p:sp>
        <p:sp>
          <p:nvSpPr>
            <p:cNvPr id="27" name="TextBox 27"/>
            <p:cNvSpPr txBox="1"/>
            <p:nvPr/>
          </p:nvSpPr>
          <p:spPr>
            <a:xfrm>
              <a:off x="0" y="-57150"/>
              <a:ext cx="812800" cy="869950"/>
            </a:xfrm>
            <a:prstGeom prst="rect">
              <a:avLst/>
            </a:prstGeom>
          </p:spPr>
          <p:txBody>
            <a:bodyPr lIns="50800" tIns="50800" rIns="50800" bIns="50800" rtlCol="0" anchor="ctr"/>
            <a:lstStyle/>
            <a:p>
              <a:pPr algn="ctr">
                <a:lnSpc>
                  <a:spcPts val="2379"/>
                </a:lnSpc>
              </a:pPr>
              <a:endParaRPr/>
            </a:p>
          </p:txBody>
        </p:sp>
      </p:grpSp>
      <p:sp>
        <p:nvSpPr>
          <p:cNvPr id="28" name="TextBox 28"/>
          <p:cNvSpPr txBox="1"/>
          <p:nvPr/>
        </p:nvSpPr>
        <p:spPr>
          <a:xfrm>
            <a:off x="1504431" y="8010949"/>
            <a:ext cx="2543460" cy="521675"/>
          </a:xfrm>
          <a:prstGeom prst="rect">
            <a:avLst/>
          </a:prstGeom>
        </p:spPr>
        <p:txBody>
          <a:bodyPr lIns="0" tIns="0" rIns="0" bIns="0" rtlCol="0" anchor="t">
            <a:spAutoFit/>
          </a:bodyPr>
          <a:lstStyle/>
          <a:p>
            <a:pPr algn="l">
              <a:lnSpc>
                <a:spcPts val="4321"/>
              </a:lnSpc>
            </a:pPr>
            <a:r>
              <a:rPr lang="en-US" sz="3086" b="1">
                <a:solidFill>
                  <a:srgbClr val="1F2020"/>
                </a:solidFill>
                <a:latin typeface="Open Sans Bold"/>
                <a:ea typeface="Open Sans Bold"/>
                <a:cs typeface="Open Sans Bold"/>
                <a:sym typeface="Open Sans Bold"/>
              </a:rPr>
              <a:t>Friendly City</a:t>
            </a:r>
          </a:p>
        </p:txBody>
      </p:sp>
      <p:sp>
        <p:nvSpPr>
          <p:cNvPr id="29" name="TextBox 29"/>
          <p:cNvSpPr txBox="1"/>
          <p:nvPr/>
        </p:nvSpPr>
        <p:spPr>
          <a:xfrm>
            <a:off x="809935" y="8684466"/>
            <a:ext cx="437531" cy="280989"/>
          </a:xfrm>
          <a:prstGeom prst="rect">
            <a:avLst/>
          </a:prstGeom>
        </p:spPr>
        <p:txBody>
          <a:bodyPr lIns="0" tIns="0" rIns="0" bIns="0" rtlCol="0" anchor="t">
            <a:spAutoFit/>
          </a:bodyPr>
          <a:lstStyle/>
          <a:p>
            <a:pPr algn="ctr">
              <a:lnSpc>
                <a:spcPts val="2362"/>
              </a:lnSpc>
            </a:pPr>
            <a:r>
              <a:rPr lang="en-US" sz="1687" b="1">
                <a:solidFill>
                  <a:srgbClr val="FFFFFF"/>
                </a:solidFill>
                <a:latin typeface="Open Sans Bold"/>
                <a:ea typeface="Open Sans Bold"/>
                <a:cs typeface="Open Sans Bold"/>
                <a:sym typeface="Open Sans Bold"/>
              </a:rPr>
              <a:t>04</a:t>
            </a:r>
          </a:p>
        </p:txBody>
      </p:sp>
      <p:grpSp>
        <p:nvGrpSpPr>
          <p:cNvPr id="30" name="Group 30"/>
          <p:cNvGrpSpPr/>
          <p:nvPr/>
        </p:nvGrpSpPr>
        <p:grpSpPr>
          <a:xfrm>
            <a:off x="323373" y="140548"/>
            <a:ext cx="1206592" cy="1206592"/>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a:stretch>
            </a:blipFill>
          </p:spPr>
          <p:txBody>
            <a:bodyPr/>
            <a:lstStyle/>
            <a:p>
              <a:endParaRPr lang="tr-TR"/>
            </a:p>
          </p:txBody>
        </p:sp>
      </p:grpSp>
      <p:sp>
        <p:nvSpPr>
          <p:cNvPr id="32" name="TextBox 32"/>
          <p:cNvSpPr txBox="1"/>
          <p:nvPr/>
        </p:nvSpPr>
        <p:spPr>
          <a:xfrm>
            <a:off x="1679291" y="625734"/>
            <a:ext cx="1926211" cy="240665"/>
          </a:xfrm>
          <a:prstGeom prst="rect">
            <a:avLst/>
          </a:prstGeom>
        </p:spPr>
        <p:txBody>
          <a:bodyPr lIns="0" tIns="0" rIns="0" bIns="0" rtlCol="0" anchor="t">
            <a:spAutoFit/>
          </a:bodyPr>
          <a:lstStyle/>
          <a:p>
            <a:pPr algn="l">
              <a:lnSpc>
                <a:spcPts val="1960"/>
              </a:lnSpc>
              <a:spcBef>
                <a:spcPct val="0"/>
              </a:spcBef>
            </a:pPr>
            <a:r>
              <a:rPr lang="en-US" sz="1400" b="1">
                <a:solidFill>
                  <a:srgbClr val="1F2020"/>
                </a:solidFill>
                <a:latin typeface="Open Sans Bold"/>
                <a:ea typeface="Open Sans Bold"/>
                <a:cs typeface="Open Sans Bold"/>
                <a:sym typeface="Open Sans Bold"/>
              </a:rPr>
              <a:t>BARTIN UNIVERSITY</a:t>
            </a:r>
          </a:p>
        </p:txBody>
      </p:sp>
      <p:sp>
        <p:nvSpPr>
          <p:cNvPr id="33" name="TextBox 33"/>
          <p:cNvSpPr txBox="1"/>
          <p:nvPr/>
        </p:nvSpPr>
        <p:spPr>
          <a:xfrm>
            <a:off x="1539826" y="2800130"/>
            <a:ext cx="1965373" cy="538185"/>
          </a:xfrm>
          <a:prstGeom prst="rect">
            <a:avLst/>
          </a:prstGeom>
        </p:spPr>
        <p:txBody>
          <a:bodyPr wrap="square" lIns="0" tIns="0" rIns="0" bIns="0" rtlCol="0" anchor="t">
            <a:spAutoFit/>
          </a:bodyPr>
          <a:lstStyle/>
          <a:p>
            <a:pPr algn="l">
              <a:lnSpc>
                <a:spcPts val="4461"/>
              </a:lnSpc>
            </a:pPr>
            <a:r>
              <a:rPr lang="en-US" sz="3186" b="1" dirty="0">
                <a:solidFill>
                  <a:srgbClr val="000000"/>
                </a:solidFill>
                <a:latin typeface="Canva Sans Bold"/>
                <a:ea typeface="Canva Sans Bold"/>
                <a:cs typeface="Canva Sans Bold"/>
                <a:sym typeface="Canva Sans Bold"/>
              </a:rPr>
              <a:t>Location</a:t>
            </a:r>
          </a:p>
        </p:txBody>
      </p:sp>
      <p:sp>
        <p:nvSpPr>
          <p:cNvPr id="34" name="TextBox 34"/>
          <p:cNvSpPr txBox="1"/>
          <p:nvPr/>
        </p:nvSpPr>
        <p:spPr>
          <a:xfrm>
            <a:off x="1479410" y="3392250"/>
            <a:ext cx="7307463" cy="709000"/>
          </a:xfrm>
          <a:prstGeom prst="rect">
            <a:avLst/>
          </a:prstGeom>
        </p:spPr>
        <p:txBody>
          <a:bodyPr lIns="0" tIns="0" rIns="0" bIns="0" rtlCol="0" anchor="t">
            <a:spAutoFit/>
          </a:bodyPr>
          <a:lstStyle/>
          <a:p>
            <a:pPr algn="l">
              <a:lnSpc>
                <a:spcPts val="2921"/>
              </a:lnSpc>
            </a:pPr>
            <a:r>
              <a:rPr lang="en-US" sz="2086" dirty="0" err="1">
                <a:solidFill>
                  <a:srgbClr val="000000"/>
                </a:solidFill>
                <a:latin typeface="Canva Sans"/>
                <a:ea typeface="Canva Sans"/>
                <a:cs typeface="Canva Sans"/>
                <a:sym typeface="Canva Sans"/>
              </a:rPr>
              <a:t>Bartın</a:t>
            </a:r>
            <a:r>
              <a:rPr lang="en-US" sz="2086" dirty="0">
                <a:solidFill>
                  <a:srgbClr val="000000"/>
                </a:solidFill>
                <a:latin typeface="Canva Sans"/>
                <a:ea typeface="Canva Sans"/>
                <a:cs typeface="Canva Sans"/>
                <a:sym typeface="Canva Sans"/>
              </a:rPr>
              <a:t> is located in the Western Black Sea Region of Türkiye. It's near the cities of </a:t>
            </a:r>
            <a:r>
              <a:rPr lang="en-US" sz="2086" dirty="0" err="1">
                <a:solidFill>
                  <a:srgbClr val="000000"/>
                </a:solidFill>
                <a:latin typeface="Canva Sans"/>
                <a:ea typeface="Canva Sans"/>
                <a:cs typeface="Canva Sans"/>
                <a:sym typeface="Canva Sans"/>
              </a:rPr>
              <a:t>Zonguldak</a:t>
            </a:r>
            <a:r>
              <a:rPr lang="en-US" sz="2086" dirty="0">
                <a:solidFill>
                  <a:srgbClr val="000000"/>
                </a:solidFill>
                <a:latin typeface="Canva Sans"/>
                <a:ea typeface="Canva Sans"/>
                <a:cs typeface="Canva Sans"/>
                <a:sym typeface="Canva Sans"/>
              </a:rPr>
              <a:t> and </a:t>
            </a:r>
            <a:r>
              <a:rPr lang="en-US" sz="2086" dirty="0" err="1">
                <a:solidFill>
                  <a:srgbClr val="000000"/>
                </a:solidFill>
                <a:latin typeface="Canva Sans"/>
                <a:ea typeface="Canva Sans"/>
                <a:cs typeface="Canva Sans"/>
                <a:sym typeface="Canva Sans"/>
              </a:rPr>
              <a:t>Kastamonu</a:t>
            </a:r>
            <a:r>
              <a:rPr lang="en-US" sz="2086" dirty="0">
                <a:solidFill>
                  <a:srgbClr val="000000"/>
                </a:solidFill>
                <a:latin typeface="Canva Sans"/>
                <a:ea typeface="Canva Sans"/>
                <a:cs typeface="Canva Sans"/>
                <a:sym typeface="Canva Sans"/>
              </a:rPr>
              <a:t>.</a:t>
            </a:r>
          </a:p>
        </p:txBody>
      </p:sp>
      <p:sp>
        <p:nvSpPr>
          <p:cNvPr id="35" name="TextBox 35"/>
          <p:cNvSpPr txBox="1"/>
          <p:nvPr/>
        </p:nvSpPr>
        <p:spPr>
          <a:xfrm>
            <a:off x="1529964" y="4540896"/>
            <a:ext cx="2124029" cy="521676"/>
          </a:xfrm>
          <a:prstGeom prst="rect">
            <a:avLst/>
          </a:prstGeom>
        </p:spPr>
        <p:txBody>
          <a:bodyPr lIns="0" tIns="0" rIns="0" bIns="0" rtlCol="0" anchor="t">
            <a:spAutoFit/>
          </a:bodyPr>
          <a:lstStyle/>
          <a:p>
            <a:pPr algn="l">
              <a:lnSpc>
                <a:spcPts val="4321"/>
              </a:lnSpc>
            </a:pPr>
            <a:r>
              <a:rPr lang="en-US" sz="3086" b="1" dirty="0">
                <a:solidFill>
                  <a:srgbClr val="000000"/>
                </a:solidFill>
                <a:latin typeface="Canva Sans Bold"/>
                <a:ea typeface="Canva Sans Bold"/>
                <a:cs typeface="Canva Sans Bold"/>
                <a:sym typeface="Canva Sans Bold"/>
              </a:rPr>
              <a:t>Population</a:t>
            </a:r>
          </a:p>
        </p:txBody>
      </p:sp>
      <p:sp>
        <p:nvSpPr>
          <p:cNvPr id="36" name="TextBox 36"/>
          <p:cNvSpPr txBox="1"/>
          <p:nvPr/>
        </p:nvSpPr>
        <p:spPr>
          <a:xfrm>
            <a:off x="1529964" y="5052025"/>
            <a:ext cx="5465520" cy="709000"/>
          </a:xfrm>
          <a:prstGeom prst="rect">
            <a:avLst/>
          </a:prstGeom>
        </p:spPr>
        <p:txBody>
          <a:bodyPr lIns="0" tIns="0" rIns="0" bIns="0" rtlCol="0" anchor="t">
            <a:spAutoFit/>
          </a:bodyPr>
          <a:lstStyle/>
          <a:p>
            <a:pPr algn="l">
              <a:lnSpc>
                <a:spcPts val="2921"/>
              </a:lnSpc>
            </a:pPr>
            <a:r>
              <a:rPr lang="en-US" sz="2086">
                <a:solidFill>
                  <a:srgbClr val="000000"/>
                </a:solidFill>
                <a:latin typeface="Canva Sans"/>
                <a:ea typeface="Canva Sans"/>
                <a:cs typeface="Canva Sans"/>
                <a:sym typeface="Canva Sans"/>
              </a:rPr>
              <a:t>The city is home to around 200,000 people.</a:t>
            </a:r>
          </a:p>
        </p:txBody>
      </p:sp>
      <p:sp>
        <p:nvSpPr>
          <p:cNvPr id="37" name="TextBox 37"/>
          <p:cNvSpPr txBox="1"/>
          <p:nvPr/>
        </p:nvSpPr>
        <p:spPr>
          <a:xfrm>
            <a:off x="1539827" y="6018201"/>
            <a:ext cx="1370951" cy="521676"/>
          </a:xfrm>
          <a:prstGeom prst="rect">
            <a:avLst/>
          </a:prstGeom>
        </p:spPr>
        <p:txBody>
          <a:bodyPr lIns="0" tIns="0" rIns="0" bIns="0" rtlCol="0" anchor="t">
            <a:spAutoFit/>
          </a:bodyPr>
          <a:lstStyle/>
          <a:p>
            <a:pPr algn="l">
              <a:lnSpc>
                <a:spcPts val="4321"/>
              </a:lnSpc>
            </a:pPr>
            <a:r>
              <a:rPr lang="en-US" sz="3086" b="1">
                <a:solidFill>
                  <a:srgbClr val="000000"/>
                </a:solidFill>
                <a:latin typeface="Canva Sans Bold"/>
                <a:ea typeface="Canva Sans Bold"/>
                <a:cs typeface="Canva Sans Bold"/>
                <a:sym typeface="Canva Sans Bold"/>
              </a:rPr>
              <a:t>Nature</a:t>
            </a:r>
          </a:p>
        </p:txBody>
      </p:sp>
      <p:sp>
        <p:nvSpPr>
          <p:cNvPr id="38" name="TextBox 38"/>
          <p:cNvSpPr txBox="1"/>
          <p:nvPr/>
        </p:nvSpPr>
        <p:spPr>
          <a:xfrm>
            <a:off x="1504431" y="8637399"/>
            <a:ext cx="6654188" cy="709000"/>
          </a:xfrm>
          <a:prstGeom prst="rect">
            <a:avLst/>
          </a:prstGeom>
        </p:spPr>
        <p:txBody>
          <a:bodyPr lIns="0" tIns="0" rIns="0" bIns="0" rtlCol="0" anchor="t">
            <a:spAutoFit/>
          </a:bodyPr>
          <a:lstStyle/>
          <a:p>
            <a:pPr algn="l">
              <a:lnSpc>
                <a:spcPts val="2921"/>
              </a:lnSpc>
            </a:pPr>
            <a:r>
              <a:rPr lang="en-US" sz="2086">
                <a:solidFill>
                  <a:srgbClr val="000000"/>
                </a:solidFill>
                <a:latin typeface="Canva Sans"/>
                <a:ea typeface="Canva Sans"/>
                <a:cs typeface="Canva Sans"/>
                <a:sym typeface="Canva Sans"/>
              </a:rPr>
              <a:t>Bartın is a student-friendly city, offering a safe and welcoming atmosphere for international students.</a:t>
            </a:r>
          </a:p>
        </p:txBody>
      </p:sp>
      <p:pic>
        <p:nvPicPr>
          <p:cNvPr id="39" name="Picture 39"/>
          <p:cNvPicPr>
            <a:picLocks noChangeAspect="1"/>
          </p:cNvPicPr>
          <p:nvPr/>
        </p:nvPicPr>
        <p:blipFill>
          <a:blip r:embed="rId3"/>
          <a:stretch>
            <a:fillRect/>
          </a:stretch>
        </p:blipFill>
        <p:spPr>
          <a:xfrm>
            <a:off x="8960552" y="1592323"/>
            <a:ext cx="9984312" cy="7671418"/>
          </a:xfrm>
          <a:prstGeom prst="rect">
            <a:avLst/>
          </a:prstGeom>
        </p:spPr>
      </p:pic>
    </p:spTree>
  </p:cSld>
  <p:clrMapOvr>
    <a:masterClrMapping/>
  </p:clrMapOvr>
  <p:transition spd="slow">
    <p:cover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259300" y="0"/>
            <a:ext cx="1028700" cy="1028700"/>
            <a:chOff x="0" y="0"/>
            <a:chExt cx="270933" cy="270933"/>
          </a:xfrm>
        </p:grpSpPr>
        <p:sp>
          <p:nvSpPr>
            <p:cNvPr id="3" name="Freeform 3"/>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solidFill>
              <a:srgbClr val="587FB4"/>
            </a:solidFill>
          </p:spPr>
          <p:txBody>
            <a:bodyPr/>
            <a:lstStyle/>
            <a:p>
              <a:endParaRPr lang="tr-TR"/>
            </a:p>
          </p:txBody>
        </p:sp>
        <p:sp>
          <p:nvSpPr>
            <p:cNvPr id="4" name="TextBox 4"/>
            <p:cNvSpPr txBox="1"/>
            <p:nvPr/>
          </p:nvSpPr>
          <p:spPr>
            <a:xfrm>
              <a:off x="0" y="-38100"/>
              <a:ext cx="270933" cy="30903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6583129" y="9718274"/>
            <a:ext cx="1028700" cy="91209"/>
            <a:chOff x="0" y="0"/>
            <a:chExt cx="270933" cy="24022"/>
          </a:xfrm>
        </p:grpSpPr>
        <p:sp>
          <p:nvSpPr>
            <p:cNvPr id="6" name="Freeform 6"/>
            <p:cNvSpPr/>
            <p:nvPr/>
          </p:nvSpPr>
          <p:spPr>
            <a:xfrm>
              <a:off x="0" y="0"/>
              <a:ext cx="270933" cy="24022"/>
            </a:xfrm>
            <a:custGeom>
              <a:avLst/>
              <a:gdLst/>
              <a:ahLst/>
              <a:cxnLst/>
              <a:rect l="l" t="t" r="r" b="b"/>
              <a:pathLst>
                <a:path w="270933" h="24022">
                  <a:moveTo>
                    <a:pt x="0" y="0"/>
                  </a:moveTo>
                  <a:lnTo>
                    <a:pt x="270933" y="0"/>
                  </a:lnTo>
                  <a:lnTo>
                    <a:pt x="270933" y="24022"/>
                  </a:lnTo>
                  <a:lnTo>
                    <a:pt x="0" y="24022"/>
                  </a:lnTo>
                  <a:close/>
                </a:path>
              </a:pathLst>
            </a:custGeom>
            <a:solidFill>
              <a:srgbClr val="587FB4"/>
            </a:solidFill>
          </p:spPr>
          <p:txBody>
            <a:bodyPr/>
            <a:lstStyle/>
            <a:p>
              <a:endParaRPr lang="tr-TR"/>
            </a:p>
          </p:txBody>
        </p:sp>
        <p:sp>
          <p:nvSpPr>
            <p:cNvPr id="7" name="TextBox 7"/>
            <p:cNvSpPr txBox="1"/>
            <p:nvPr/>
          </p:nvSpPr>
          <p:spPr>
            <a:xfrm>
              <a:off x="0" y="-38100"/>
              <a:ext cx="270933" cy="62122"/>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7611829" y="9718274"/>
            <a:ext cx="215147" cy="91209"/>
            <a:chOff x="0" y="0"/>
            <a:chExt cx="56664" cy="24022"/>
          </a:xfrm>
        </p:grpSpPr>
        <p:sp>
          <p:nvSpPr>
            <p:cNvPr id="9" name="Freeform 9"/>
            <p:cNvSpPr/>
            <p:nvPr/>
          </p:nvSpPr>
          <p:spPr>
            <a:xfrm>
              <a:off x="0" y="0"/>
              <a:ext cx="56664" cy="24022"/>
            </a:xfrm>
            <a:custGeom>
              <a:avLst/>
              <a:gdLst/>
              <a:ahLst/>
              <a:cxnLst/>
              <a:rect l="l" t="t" r="r" b="b"/>
              <a:pathLst>
                <a:path w="56664" h="24022">
                  <a:moveTo>
                    <a:pt x="0" y="0"/>
                  </a:moveTo>
                  <a:lnTo>
                    <a:pt x="56664" y="0"/>
                  </a:lnTo>
                  <a:lnTo>
                    <a:pt x="56664" y="24022"/>
                  </a:lnTo>
                  <a:lnTo>
                    <a:pt x="0" y="24022"/>
                  </a:lnTo>
                  <a:close/>
                </a:path>
              </a:pathLst>
            </a:custGeom>
            <a:solidFill>
              <a:srgbClr val="237005"/>
            </a:solidFill>
          </p:spPr>
          <p:txBody>
            <a:bodyPr/>
            <a:lstStyle/>
            <a:p>
              <a:endParaRPr lang="tr-TR"/>
            </a:p>
          </p:txBody>
        </p:sp>
        <p:sp>
          <p:nvSpPr>
            <p:cNvPr id="10" name="TextBox 10"/>
            <p:cNvSpPr txBox="1"/>
            <p:nvPr/>
          </p:nvSpPr>
          <p:spPr>
            <a:xfrm>
              <a:off x="0" y="-38100"/>
              <a:ext cx="56664" cy="62122"/>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820342" y="3154325"/>
            <a:ext cx="437531" cy="274989"/>
          </a:xfrm>
          <a:prstGeom prst="rect">
            <a:avLst/>
          </a:prstGeom>
        </p:spPr>
        <p:txBody>
          <a:bodyPr lIns="0" tIns="0" rIns="0" bIns="0" rtlCol="0" anchor="t">
            <a:spAutoFit/>
          </a:bodyPr>
          <a:lstStyle/>
          <a:p>
            <a:pPr algn="ctr">
              <a:lnSpc>
                <a:spcPts val="2222"/>
              </a:lnSpc>
              <a:spcBef>
                <a:spcPct val="0"/>
              </a:spcBef>
            </a:pPr>
            <a:r>
              <a:rPr lang="en-US" sz="1587" b="1">
                <a:solidFill>
                  <a:srgbClr val="FFFFFF"/>
                </a:solidFill>
                <a:latin typeface="Open Sans Bold"/>
                <a:ea typeface="Open Sans Bold"/>
                <a:cs typeface="Open Sans Bold"/>
                <a:sym typeface="Open Sans Bold"/>
              </a:rPr>
              <a:t>01</a:t>
            </a:r>
          </a:p>
        </p:txBody>
      </p:sp>
      <p:grpSp>
        <p:nvGrpSpPr>
          <p:cNvPr id="12" name="Group 12"/>
          <p:cNvGrpSpPr/>
          <p:nvPr/>
        </p:nvGrpSpPr>
        <p:grpSpPr>
          <a:xfrm>
            <a:off x="323373" y="140548"/>
            <a:ext cx="1206592" cy="1206592"/>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a:stretch>
            </a:blipFill>
          </p:spPr>
          <p:txBody>
            <a:bodyPr/>
            <a:lstStyle/>
            <a:p>
              <a:endParaRPr lang="tr-TR"/>
            </a:p>
          </p:txBody>
        </p:sp>
      </p:grpSp>
      <p:sp>
        <p:nvSpPr>
          <p:cNvPr id="14" name="TextBox 14"/>
          <p:cNvSpPr txBox="1"/>
          <p:nvPr/>
        </p:nvSpPr>
        <p:spPr>
          <a:xfrm>
            <a:off x="557025" y="2412744"/>
            <a:ext cx="14346837" cy="6263640"/>
          </a:xfrm>
          <a:prstGeom prst="rect">
            <a:avLst/>
          </a:prstGeom>
        </p:spPr>
        <p:txBody>
          <a:bodyPr lIns="0" tIns="0" rIns="0" bIns="0" rtlCol="0" anchor="t">
            <a:spAutoFit/>
          </a:bodyPr>
          <a:lstStyle/>
          <a:p>
            <a:pPr algn="l">
              <a:lnSpc>
                <a:spcPts val="3359"/>
              </a:lnSpc>
            </a:pPr>
            <a:r>
              <a:rPr lang="en-US" sz="2399" dirty="0">
                <a:solidFill>
                  <a:srgbClr val="000000"/>
                </a:solidFill>
                <a:latin typeface="Canva Sans"/>
                <a:ea typeface="Canva Sans"/>
                <a:cs typeface="Canva Sans"/>
                <a:sym typeface="Canva Sans"/>
              </a:rPr>
              <a:t>Founded in 2008, </a:t>
            </a:r>
            <a:r>
              <a:rPr lang="en-US" sz="2399" dirty="0" err="1">
                <a:solidFill>
                  <a:srgbClr val="000000"/>
                </a:solidFill>
                <a:latin typeface="Canva Sans"/>
                <a:ea typeface="Canva Sans"/>
                <a:cs typeface="Canva Sans"/>
                <a:sym typeface="Canva Sans"/>
              </a:rPr>
              <a:t>Puplic</a:t>
            </a:r>
            <a:r>
              <a:rPr lang="en-US" sz="2399" dirty="0">
                <a:solidFill>
                  <a:srgbClr val="000000"/>
                </a:solidFill>
                <a:latin typeface="Canva Sans"/>
                <a:ea typeface="Canva Sans"/>
                <a:cs typeface="Canva Sans"/>
                <a:sym typeface="Canva Sans"/>
              </a:rPr>
              <a:t> University</a:t>
            </a:r>
          </a:p>
          <a:p>
            <a:pPr algn="l">
              <a:lnSpc>
                <a:spcPts val="3359"/>
              </a:lnSpc>
            </a:pPr>
            <a:r>
              <a:rPr lang="en-US" sz="2399" dirty="0">
                <a:solidFill>
                  <a:srgbClr val="000000"/>
                </a:solidFill>
                <a:latin typeface="Canva Sans"/>
                <a:ea typeface="Canva Sans"/>
                <a:cs typeface="Canva Sans"/>
                <a:sym typeface="Canva Sans"/>
              </a:rPr>
              <a:t>University has approximately 18,000 students, with around 10% of the student of international students.</a:t>
            </a:r>
          </a:p>
          <a:p>
            <a:pPr algn="l">
              <a:lnSpc>
                <a:spcPts val="3359"/>
              </a:lnSpc>
            </a:pPr>
            <a:r>
              <a:rPr lang="en-US" sz="2399" dirty="0">
                <a:solidFill>
                  <a:srgbClr val="000000"/>
                </a:solidFill>
                <a:latin typeface="Canva Sans"/>
                <a:ea typeface="Canva Sans"/>
                <a:cs typeface="Canva Sans"/>
                <a:sym typeface="Canva Sans"/>
              </a:rPr>
              <a:t>Have 2 main campuses + 2 vocational schools.</a:t>
            </a:r>
          </a:p>
          <a:p>
            <a:pPr algn="l">
              <a:lnSpc>
                <a:spcPts val="3359"/>
              </a:lnSpc>
              <a:spcBef>
                <a:spcPct val="0"/>
              </a:spcBef>
            </a:pPr>
            <a:r>
              <a:rPr lang="en-US" sz="2399" b="1" dirty="0">
                <a:solidFill>
                  <a:srgbClr val="000000"/>
                </a:solidFill>
                <a:latin typeface="Canva Sans Bold"/>
                <a:ea typeface="Canva Sans Bold"/>
                <a:cs typeface="Canva Sans Bold"/>
                <a:sym typeface="Canva Sans Bold"/>
              </a:rPr>
              <a:t> </a:t>
            </a:r>
            <a:r>
              <a:rPr lang="en-US" sz="2399" b="1" dirty="0">
                <a:solidFill>
                  <a:srgbClr val="2A4A91"/>
                </a:solidFill>
                <a:latin typeface="Canva Sans Bold"/>
                <a:ea typeface="Canva Sans Bold"/>
                <a:cs typeface="Canva Sans Bold"/>
                <a:sym typeface="Canva Sans Bold"/>
              </a:rPr>
              <a:t>Campuses &amp; Facilities</a:t>
            </a:r>
          </a:p>
          <a:p>
            <a:pPr algn="l">
              <a:lnSpc>
                <a:spcPts val="3359"/>
              </a:lnSpc>
              <a:spcBef>
                <a:spcPct val="0"/>
              </a:spcBef>
            </a:pPr>
            <a:r>
              <a:rPr lang="en-US" sz="2399" b="1" dirty="0">
                <a:solidFill>
                  <a:srgbClr val="000000"/>
                </a:solidFill>
                <a:latin typeface="Canva Sans Bold"/>
                <a:ea typeface="Canva Sans Bold"/>
                <a:cs typeface="Canva Sans Bold"/>
                <a:sym typeface="Canva Sans Bold"/>
              </a:rPr>
              <a:t>1. </a:t>
            </a:r>
            <a:r>
              <a:rPr lang="en-US" sz="2399" dirty="0" err="1">
                <a:solidFill>
                  <a:srgbClr val="000000"/>
                </a:solidFill>
                <a:latin typeface="Canva Sans"/>
                <a:ea typeface="Canva Sans"/>
                <a:cs typeface="Canva Sans"/>
                <a:sym typeface="Canva Sans"/>
              </a:rPr>
              <a:t>Ağdacı</a:t>
            </a:r>
            <a:r>
              <a:rPr lang="en-US" sz="2399" dirty="0">
                <a:solidFill>
                  <a:srgbClr val="000000"/>
                </a:solidFill>
                <a:latin typeface="Canva Sans"/>
                <a:ea typeface="Canva Sans"/>
                <a:cs typeface="Canva Sans"/>
                <a:sym typeface="Canva Sans"/>
              </a:rPr>
              <a:t> Campus</a:t>
            </a:r>
          </a:p>
          <a:p>
            <a:pPr algn="l">
              <a:lnSpc>
                <a:spcPts val="3359"/>
              </a:lnSpc>
              <a:spcBef>
                <a:spcPct val="0"/>
              </a:spcBef>
            </a:pPr>
            <a:r>
              <a:rPr lang="en-US" sz="2399" dirty="0">
                <a:solidFill>
                  <a:srgbClr val="000000"/>
                </a:solidFill>
                <a:latin typeface="Canva Sans"/>
                <a:ea typeface="Canva Sans"/>
                <a:cs typeface="Canva Sans"/>
                <a:sym typeface="Canva Sans"/>
              </a:rPr>
              <a:t>Location: Close to city center</a:t>
            </a:r>
          </a:p>
          <a:p>
            <a:pPr algn="l">
              <a:lnSpc>
                <a:spcPts val="3359"/>
              </a:lnSpc>
              <a:spcBef>
                <a:spcPct val="0"/>
              </a:spcBef>
            </a:pPr>
            <a:r>
              <a:rPr lang="en-US" sz="2399" dirty="0">
                <a:solidFill>
                  <a:srgbClr val="000000"/>
                </a:solidFill>
                <a:latin typeface="Canva Sans"/>
                <a:ea typeface="Canva Sans"/>
                <a:cs typeface="Canva Sans"/>
                <a:sym typeface="Canva Sans"/>
              </a:rPr>
              <a:t>Key Faculties: Economics, Engineering, Science</a:t>
            </a:r>
          </a:p>
          <a:p>
            <a:pPr algn="l">
              <a:lnSpc>
                <a:spcPts val="3359"/>
              </a:lnSpc>
              <a:spcBef>
                <a:spcPct val="0"/>
              </a:spcBef>
            </a:pPr>
            <a:r>
              <a:rPr lang="en-US" sz="2399" dirty="0">
                <a:solidFill>
                  <a:srgbClr val="000000"/>
                </a:solidFill>
                <a:latin typeface="Canva Sans"/>
                <a:ea typeface="Canva Sans"/>
                <a:cs typeface="Canva Sans"/>
                <a:sym typeface="Canva Sans"/>
              </a:rPr>
              <a:t>Facilities: Labs, library, sports halls, cafeterias</a:t>
            </a:r>
          </a:p>
          <a:p>
            <a:pPr algn="l">
              <a:lnSpc>
                <a:spcPts val="3359"/>
              </a:lnSpc>
              <a:spcBef>
                <a:spcPct val="0"/>
              </a:spcBef>
            </a:pPr>
            <a:r>
              <a:rPr lang="en-US" sz="2399" b="1" dirty="0">
                <a:solidFill>
                  <a:srgbClr val="000000"/>
                </a:solidFill>
                <a:latin typeface="Canva Sans Bold"/>
                <a:ea typeface="Canva Sans Bold"/>
                <a:cs typeface="Canva Sans Bold"/>
                <a:sym typeface="Canva Sans Bold"/>
              </a:rPr>
              <a:t>2.</a:t>
            </a:r>
            <a:r>
              <a:rPr lang="en-US" sz="2399" dirty="0">
                <a:solidFill>
                  <a:srgbClr val="000000"/>
                </a:solidFill>
                <a:latin typeface="Canva Sans"/>
                <a:ea typeface="Canva Sans"/>
                <a:cs typeface="Canva Sans"/>
                <a:sym typeface="Canva Sans"/>
              </a:rPr>
              <a:t> </a:t>
            </a:r>
            <a:r>
              <a:rPr lang="en-US" sz="2399" dirty="0" err="1">
                <a:solidFill>
                  <a:srgbClr val="000000"/>
                </a:solidFill>
                <a:latin typeface="Canva Sans"/>
                <a:ea typeface="Canva Sans"/>
                <a:cs typeface="Canva Sans"/>
                <a:sym typeface="Canva Sans"/>
              </a:rPr>
              <a:t>Kutlubey</a:t>
            </a:r>
            <a:r>
              <a:rPr lang="en-US" sz="2399" dirty="0">
                <a:solidFill>
                  <a:srgbClr val="000000"/>
                </a:solidFill>
                <a:latin typeface="Canva Sans"/>
                <a:ea typeface="Canva Sans"/>
                <a:cs typeface="Canva Sans"/>
                <a:sym typeface="Canva Sans"/>
              </a:rPr>
              <a:t> (</a:t>
            </a:r>
            <a:r>
              <a:rPr lang="en-US" sz="2399" dirty="0" err="1">
                <a:solidFill>
                  <a:srgbClr val="000000"/>
                </a:solidFill>
                <a:latin typeface="Canva Sans"/>
                <a:ea typeface="Canva Sans"/>
                <a:cs typeface="Canva Sans"/>
                <a:sym typeface="Canva Sans"/>
              </a:rPr>
              <a:t>Yazıcılar</a:t>
            </a:r>
            <a:r>
              <a:rPr lang="en-US" sz="2399" dirty="0">
                <a:solidFill>
                  <a:srgbClr val="000000"/>
                </a:solidFill>
                <a:latin typeface="Canva Sans"/>
                <a:ea typeface="Canva Sans"/>
                <a:cs typeface="Canva Sans"/>
                <a:sym typeface="Canva Sans"/>
              </a:rPr>
              <a:t>) Campus</a:t>
            </a:r>
          </a:p>
          <a:p>
            <a:pPr algn="l">
              <a:lnSpc>
                <a:spcPts val="3359"/>
              </a:lnSpc>
              <a:spcBef>
                <a:spcPct val="0"/>
              </a:spcBef>
            </a:pPr>
            <a:r>
              <a:rPr lang="en-US" sz="2399" dirty="0">
                <a:solidFill>
                  <a:srgbClr val="000000"/>
                </a:solidFill>
                <a:latin typeface="Canva Sans"/>
                <a:ea typeface="Canva Sans"/>
                <a:cs typeface="Canva Sans"/>
                <a:sym typeface="Canva Sans"/>
              </a:rPr>
              <a:t>Location: Larger campus ~30 min from city center</a:t>
            </a:r>
          </a:p>
          <a:p>
            <a:pPr algn="l">
              <a:lnSpc>
                <a:spcPts val="3359"/>
              </a:lnSpc>
              <a:spcBef>
                <a:spcPct val="0"/>
              </a:spcBef>
            </a:pPr>
            <a:r>
              <a:rPr lang="en-US" sz="2399" dirty="0">
                <a:solidFill>
                  <a:srgbClr val="000000"/>
                </a:solidFill>
                <a:latin typeface="Canva Sans"/>
                <a:ea typeface="Canva Sans"/>
                <a:cs typeface="Canva Sans"/>
                <a:sym typeface="Canva Sans"/>
              </a:rPr>
              <a:t>Key Faculties: Forestry, Health Sciences, Islamic Sciences, Architecture, Sports</a:t>
            </a:r>
          </a:p>
          <a:p>
            <a:pPr algn="l">
              <a:lnSpc>
                <a:spcPts val="3359"/>
              </a:lnSpc>
              <a:spcBef>
                <a:spcPct val="0"/>
              </a:spcBef>
            </a:pPr>
            <a:r>
              <a:rPr lang="en-US" sz="2399" dirty="0">
                <a:solidFill>
                  <a:srgbClr val="000000"/>
                </a:solidFill>
                <a:latin typeface="Canva Sans"/>
                <a:ea typeface="Canva Sans"/>
                <a:cs typeface="Canva Sans"/>
                <a:sym typeface="Canva Sans"/>
              </a:rPr>
              <a:t>Highlights: Modern buildings, growing green campus</a:t>
            </a:r>
          </a:p>
          <a:p>
            <a:pPr algn="l">
              <a:lnSpc>
                <a:spcPts val="3359"/>
              </a:lnSpc>
              <a:spcBef>
                <a:spcPct val="0"/>
              </a:spcBef>
            </a:pPr>
            <a:r>
              <a:rPr lang="en-US" sz="2399" b="1" dirty="0">
                <a:solidFill>
                  <a:srgbClr val="000000"/>
                </a:solidFill>
                <a:latin typeface="Canva Sans Bold"/>
                <a:ea typeface="Canva Sans Bold"/>
                <a:cs typeface="Canva Sans Bold"/>
                <a:sym typeface="Canva Sans Bold"/>
              </a:rPr>
              <a:t>3. </a:t>
            </a:r>
            <a:r>
              <a:rPr lang="en-US" sz="2399" dirty="0">
                <a:solidFill>
                  <a:srgbClr val="000000"/>
                </a:solidFill>
                <a:latin typeface="Canva Sans"/>
                <a:ea typeface="Canva Sans"/>
                <a:cs typeface="Canva Sans"/>
                <a:sym typeface="Canva Sans"/>
              </a:rPr>
              <a:t>Vocational Schools</a:t>
            </a:r>
          </a:p>
          <a:p>
            <a:pPr algn="l">
              <a:lnSpc>
                <a:spcPts val="3359"/>
              </a:lnSpc>
              <a:spcBef>
                <a:spcPct val="0"/>
              </a:spcBef>
            </a:pPr>
            <a:r>
              <a:rPr lang="en-US" sz="2399" dirty="0">
                <a:solidFill>
                  <a:srgbClr val="000000"/>
                </a:solidFill>
                <a:latin typeface="Canva Sans"/>
                <a:ea typeface="Canva Sans"/>
                <a:cs typeface="Canva Sans"/>
                <a:sym typeface="Canva Sans"/>
              </a:rPr>
              <a:t>Ulus &amp; </a:t>
            </a:r>
            <a:r>
              <a:rPr lang="en-US" sz="2399" dirty="0" err="1">
                <a:solidFill>
                  <a:srgbClr val="000000"/>
                </a:solidFill>
                <a:latin typeface="Canva Sans"/>
                <a:ea typeface="Canva Sans"/>
                <a:cs typeface="Canva Sans"/>
                <a:sym typeface="Canva Sans"/>
              </a:rPr>
              <a:t>Kurucaşile</a:t>
            </a:r>
            <a:r>
              <a:rPr lang="en-US" sz="2399" dirty="0">
                <a:solidFill>
                  <a:srgbClr val="000000"/>
                </a:solidFill>
                <a:latin typeface="Canva Sans"/>
                <a:ea typeface="Canva Sans"/>
                <a:cs typeface="Canva Sans"/>
                <a:sym typeface="Canva Sans"/>
              </a:rPr>
              <a:t>: Specialized in maritime studies, forestry, and technical programs</a:t>
            </a:r>
          </a:p>
        </p:txBody>
      </p:sp>
      <p:grpSp>
        <p:nvGrpSpPr>
          <p:cNvPr id="15" name="Group 15"/>
          <p:cNvGrpSpPr>
            <a:grpSpLocks noChangeAspect="1"/>
          </p:cNvGrpSpPr>
          <p:nvPr/>
        </p:nvGrpSpPr>
        <p:grpSpPr>
          <a:xfrm>
            <a:off x="15538480" y="1408113"/>
            <a:ext cx="1559000" cy="7850187"/>
            <a:chOff x="0" y="0"/>
            <a:chExt cx="6350000" cy="31974790"/>
          </a:xfrm>
        </p:grpSpPr>
        <p:sp>
          <p:nvSpPr>
            <p:cNvPr id="16" name="Freeform 16"/>
            <p:cNvSpPr/>
            <p:nvPr/>
          </p:nvSpPr>
          <p:spPr>
            <a:xfrm>
              <a:off x="0" y="0"/>
              <a:ext cx="6350000" cy="31974789"/>
            </a:xfrm>
            <a:custGeom>
              <a:avLst/>
              <a:gdLst/>
              <a:ahLst/>
              <a:cxnLst/>
              <a:rect l="l" t="t" r="r" b="b"/>
              <a:pathLst>
                <a:path w="6350000" h="31974789">
                  <a:moveTo>
                    <a:pt x="6350000" y="31918911"/>
                  </a:moveTo>
                  <a:cubicBezTo>
                    <a:pt x="6350000" y="31949389"/>
                    <a:pt x="6324600" y="31974789"/>
                    <a:pt x="6294120" y="31974789"/>
                  </a:cubicBezTo>
                  <a:lnTo>
                    <a:pt x="55880" y="31974789"/>
                  </a:lnTo>
                  <a:cubicBezTo>
                    <a:pt x="25400" y="31974789"/>
                    <a:pt x="0" y="31949389"/>
                    <a:pt x="0" y="31918911"/>
                  </a:cubicBezTo>
                  <a:lnTo>
                    <a:pt x="0" y="55880"/>
                  </a:lnTo>
                  <a:cubicBezTo>
                    <a:pt x="0" y="25400"/>
                    <a:pt x="25400" y="0"/>
                    <a:pt x="55880" y="0"/>
                  </a:cubicBezTo>
                  <a:lnTo>
                    <a:pt x="6292850" y="0"/>
                  </a:lnTo>
                  <a:cubicBezTo>
                    <a:pt x="6323330" y="0"/>
                    <a:pt x="6348730" y="25400"/>
                    <a:pt x="6348730" y="55880"/>
                  </a:cubicBezTo>
                  <a:lnTo>
                    <a:pt x="6350000" y="31918908"/>
                  </a:lnTo>
                  <a:close/>
                </a:path>
              </a:pathLst>
            </a:custGeom>
            <a:solidFill>
              <a:srgbClr val="587FB4"/>
            </a:solidFill>
          </p:spPr>
          <p:txBody>
            <a:bodyPr/>
            <a:lstStyle/>
            <a:p>
              <a:endParaRPr lang="tr-TR"/>
            </a:p>
          </p:txBody>
        </p:sp>
        <p:sp>
          <p:nvSpPr>
            <p:cNvPr id="17" name="Freeform 17"/>
            <p:cNvSpPr/>
            <p:nvPr/>
          </p:nvSpPr>
          <p:spPr>
            <a:xfrm>
              <a:off x="477520" y="24051261"/>
              <a:ext cx="5394960" cy="7305039"/>
            </a:xfrm>
            <a:custGeom>
              <a:avLst/>
              <a:gdLst/>
              <a:ahLst/>
              <a:cxnLst/>
              <a:rect l="l" t="t" r="r" b="b"/>
              <a:pathLst>
                <a:path w="5394960" h="7305039">
                  <a:moveTo>
                    <a:pt x="5394960" y="7249160"/>
                  </a:moveTo>
                  <a:cubicBezTo>
                    <a:pt x="5394960" y="7279639"/>
                    <a:pt x="5369560" y="7305039"/>
                    <a:pt x="5339080" y="7305039"/>
                  </a:cubicBezTo>
                  <a:lnTo>
                    <a:pt x="55880" y="7305039"/>
                  </a:lnTo>
                  <a:cubicBezTo>
                    <a:pt x="25400" y="7305039"/>
                    <a:pt x="0" y="7279639"/>
                    <a:pt x="0" y="7249160"/>
                  </a:cubicBezTo>
                  <a:lnTo>
                    <a:pt x="0" y="55880"/>
                  </a:lnTo>
                  <a:cubicBezTo>
                    <a:pt x="0" y="25400"/>
                    <a:pt x="25400" y="0"/>
                    <a:pt x="55880" y="0"/>
                  </a:cubicBezTo>
                  <a:lnTo>
                    <a:pt x="5339080" y="0"/>
                  </a:lnTo>
                  <a:cubicBezTo>
                    <a:pt x="5369560" y="0"/>
                    <a:pt x="5394960" y="25400"/>
                    <a:pt x="5394960" y="55880"/>
                  </a:cubicBezTo>
                  <a:lnTo>
                    <a:pt x="5394960" y="7249160"/>
                  </a:lnTo>
                  <a:close/>
                </a:path>
              </a:pathLst>
            </a:custGeom>
            <a:blipFill>
              <a:blip r:embed="rId3"/>
              <a:stretch>
                <a:fillRect l="-40379" r="-40379"/>
              </a:stretch>
            </a:blipFill>
          </p:spPr>
          <p:txBody>
            <a:bodyPr/>
            <a:lstStyle/>
            <a:p>
              <a:endParaRPr lang="tr-TR"/>
            </a:p>
          </p:txBody>
        </p:sp>
        <p:sp>
          <p:nvSpPr>
            <p:cNvPr id="18" name="Freeform 18"/>
            <p:cNvSpPr/>
            <p:nvPr/>
          </p:nvSpPr>
          <p:spPr>
            <a:xfrm>
              <a:off x="477520" y="16240759"/>
              <a:ext cx="5394960" cy="7305041"/>
            </a:xfrm>
            <a:custGeom>
              <a:avLst/>
              <a:gdLst/>
              <a:ahLst/>
              <a:cxnLst/>
              <a:rect l="l" t="t" r="r" b="b"/>
              <a:pathLst>
                <a:path w="5394960" h="7305041">
                  <a:moveTo>
                    <a:pt x="5394960" y="7249161"/>
                  </a:moveTo>
                  <a:cubicBezTo>
                    <a:pt x="5394960" y="7279641"/>
                    <a:pt x="5369560" y="7305041"/>
                    <a:pt x="5339080" y="7305041"/>
                  </a:cubicBezTo>
                  <a:lnTo>
                    <a:pt x="55880" y="7305041"/>
                  </a:lnTo>
                  <a:cubicBezTo>
                    <a:pt x="25400" y="7305041"/>
                    <a:pt x="0" y="7279641"/>
                    <a:pt x="0" y="7249161"/>
                  </a:cubicBezTo>
                  <a:lnTo>
                    <a:pt x="0" y="55880"/>
                  </a:lnTo>
                  <a:cubicBezTo>
                    <a:pt x="0" y="25400"/>
                    <a:pt x="25400" y="0"/>
                    <a:pt x="55880" y="0"/>
                  </a:cubicBezTo>
                  <a:lnTo>
                    <a:pt x="5339080" y="0"/>
                  </a:lnTo>
                  <a:cubicBezTo>
                    <a:pt x="5369560" y="0"/>
                    <a:pt x="5394960" y="25400"/>
                    <a:pt x="5394960" y="55880"/>
                  </a:cubicBezTo>
                  <a:lnTo>
                    <a:pt x="5394960" y="7249161"/>
                  </a:lnTo>
                  <a:close/>
                </a:path>
              </a:pathLst>
            </a:custGeom>
            <a:blipFill>
              <a:blip r:embed="rId4"/>
              <a:stretch>
                <a:fillRect l="-51738" r="-51738"/>
              </a:stretch>
            </a:blipFill>
          </p:spPr>
          <p:txBody>
            <a:bodyPr/>
            <a:lstStyle/>
            <a:p>
              <a:endParaRPr lang="tr-TR"/>
            </a:p>
          </p:txBody>
        </p:sp>
        <p:sp>
          <p:nvSpPr>
            <p:cNvPr id="19" name="Freeform 19"/>
            <p:cNvSpPr/>
            <p:nvPr/>
          </p:nvSpPr>
          <p:spPr>
            <a:xfrm>
              <a:off x="477520" y="618490"/>
              <a:ext cx="5394960" cy="7305040"/>
            </a:xfrm>
            <a:custGeom>
              <a:avLst/>
              <a:gdLst/>
              <a:ahLst/>
              <a:cxnLst/>
              <a:rect l="l" t="t" r="r" b="b"/>
              <a:pathLst>
                <a:path w="5394960" h="7305040">
                  <a:moveTo>
                    <a:pt x="5394960" y="7249160"/>
                  </a:moveTo>
                  <a:cubicBezTo>
                    <a:pt x="5394960" y="7279640"/>
                    <a:pt x="5369560" y="7305040"/>
                    <a:pt x="5339080" y="7305040"/>
                  </a:cubicBezTo>
                  <a:lnTo>
                    <a:pt x="55880" y="7305040"/>
                  </a:lnTo>
                  <a:cubicBezTo>
                    <a:pt x="25400" y="7305040"/>
                    <a:pt x="0" y="7279640"/>
                    <a:pt x="0" y="7249160"/>
                  </a:cubicBezTo>
                  <a:lnTo>
                    <a:pt x="0" y="55880"/>
                  </a:lnTo>
                  <a:cubicBezTo>
                    <a:pt x="0" y="25400"/>
                    <a:pt x="25400" y="0"/>
                    <a:pt x="55880" y="0"/>
                  </a:cubicBezTo>
                  <a:lnTo>
                    <a:pt x="5339080" y="0"/>
                  </a:lnTo>
                  <a:cubicBezTo>
                    <a:pt x="5369560" y="0"/>
                    <a:pt x="5394960" y="25400"/>
                    <a:pt x="5394960" y="55880"/>
                  </a:cubicBezTo>
                  <a:lnTo>
                    <a:pt x="5394960" y="7249160"/>
                  </a:lnTo>
                  <a:close/>
                </a:path>
              </a:pathLst>
            </a:custGeom>
            <a:blipFill>
              <a:blip r:embed="rId5"/>
              <a:stretch>
                <a:fillRect l="-68965" r="-68965"/>
              </a:stretch>
            </a:blipFill>
          </p:spPr>
          <p:txBody>
            <a:bodyPr/>
            <a:lstStyle/>
            <a:p>
              <a:endParaRPr lang="tr-TR"/>
            </a:p>
          </p:txBody>
        </p:sp>
        <p:sp>
          <p:nvSpPr>
            <p:cNvPr id="20" name="Freeform 20"/>
            <p:cNvSpPr/>
            <p:nvPr/>
          </p:nvSpPr>
          <p:spPr>
            <a:xfrm>
              <a:off x="477520" y="8428989"/>
              <a:ext cx="5394960" cy="7305041"/>
            </a:xfrm>
            <a:custGeom>
              <a:avLst/>
              <a:gdLst/>
              <a:ahLst/>
              <a:cxnLst/>
              <a:rect l="l" t="t" r="r" b="b"/>
              <a:pathLst>
                <a:path w="5394960" h="7305041">
                  <a:moveTo>
                    <a:pt x="5394960" y="7249161"/>
                  </a:moveTo>
                  <a:cubicBezTo>
                    <a:pt x="5394960" y="7279641"/>
                    <a:pt x="5369560" y="7305041"/>
                    <a:pt x="5339080" y="7305041"/>
                  </a:cubicBezTo>
                  <a:lnTo>
                    <a:pt x="55880" y="7305041"/>
                  </a:lnTo>
                  <a:cubicBezTo>
                    <a:pt x="25400" y="7305041"/>
                    <a:pt x="0" y="7279641"/>
                    <a:pt x="0" y="7249161"/>
                  </a:cubicBezTo>
                  <a:lnTo>
                    <a:pt x="0" y="55881"/>
                  </a:lnTo>
                  <a:cubicBezTo>
                    <a:pt x="0" y="25400"/>
                    <a:pt x="25400" y="0"/>
                    <a:pt x="55880" y="0"/>
                  </a:cubicBezTo>
                  <a:lnTo>
                    <a:pt x="5339080" y="0"/>
                  </a:lnTo>
                  <a:cubicBezTo>
                    <a:pt x="5369560" y="0"/>
                    <a:pt x="5394960" y="25400"/>
                    <a:pt x="5394960" y="55881"/>
                  </a:cubicBezTo>
                  <a:lnTo>
                    <a:pt x="5394960" y="7249161"/>
                  </a:lnTo>
                  <a:close/>
                </a:path>
              </a:pathLst>
            </a:custGeom>
            <a:blipFill>
              <a:blip r:embed="rId6"/>
              <a:stretch>
                <a:fillRect l="-70505" r="-70505"/>
              </a:stretch>
            </a:blipFill>
          </p:spPr>
          <p:txBody>
            <a:bodyPr/>
            <a:lstStyle/>
            <a:p>
              <a:endParaRPr lang="tr-TR"/>
            </a:p>
          </p:txBody>
        </p:sp>
      </p:grpSp>
      <p:sp>
        <p:nvSpPr>
          <p:cNvPr id="21" name="TextBox 21"/>
          <p:cNvSpPr txBox="1"/>
          <p:nvPr/>
        </p:nvSpPr>
        <p:spPr>
          <a:xfrm>
            <a:off x="3811269" y="1066800"/>
            <a:ext cx="9774870" cy="720725"/>
          </a:xfrm>
          <a:prstGeom prst="rect">
            <a:avLst/>
          </a:prstGeom>
        </p:spPr>
        <p:txBody>
          <a:bodyPr lIns="0" tIns="0" rIns="0" bIns="0" rtlCol="0" anchor="t">
            <a:spAutoFit/>
          </a:bodyPr>
          <a:lstStyle/>
          <a:p>
            <a:pPr algn="ctr">
              <a:lnSpc>
                <a:spcPts val="5500"/>
              </a:lnSpc>
            </a:pPr>
            <a:r>
              <a:rPr lang="en-US" sz="5000" b="1">
                <a:solidFill>
                  <a:srgbClr val="7BCE11"/>
                </a:solidFill>
                <a:latin typeface="Roboto Bold"/>
                <a:ea typeface="Roboto Bold"/>
                <a:cs typeface="Roboto Bold"/>
                <a:sym typeface="Roboto Bold"/>
              </a:rPr>
              <a:t>🎓</a:t>
            </a:r>
            <a:r>
              <a:rPr lang="en-US" sz="5000" b="1">
                <a:solidFill>
                  <a:srgbClr val="587FB4"/>
                </a:solidFill>
                <a:latin typeface="Roboto Bold"/>
                <a:ea typeface="Roboto Bold"/>
                <a:cs typeface="Roboto Bold"/>
                <a:sym typeface="Roboto Bold"/>
              </a:rPr>
              <a:t> ABOUT BARTIN UNIVERSITY</a:t>
            </a:r>
          </a:p>
        </p:txBody>
      </p:sp>
      <p:sp>
        <p:nvSpPr>
          <p:cNvPr id="22" name="TextBox 22"/>
          <p:cNvSpPr txBox="1"/>
          <p:nvPr/>
        </p:nvSpPr>
        <p:spPr>
          <a:xfrm>
            <a:off x="1679291" y="625734"/>
            <a:ext cx="1926211" cy="240665"/>
          </a:xfrm>
          <a:prstGeom prst="rect">
            <a:avLst/>
          </a:prstGeom>
        </p:spPr>
        <p:txBody>
          <a:bodyPr lIns="0" tIns="0" rIns="0" bIns="0" rtlCol="0" anchor="t">
            <a:spAutoFit/>
          </a:bodyPr>
          <a:lstStyle/>
          <a:p>
            <a:pPr algn="l">
              <a:lnSpc>
                <a:spcPts val="1960"/>
              </a:lnSpc>
              <a:spcBef>
                <a:spcPct val="0"/>
              </a:spcBef>
            </a:pPr>
            <a:r>
              <a:rPr lang="en-US" sz="1400" b="1">
                <a:solidFill>
                  <a:srgbClr val="1F2020"/>
                </a:solidFill>
                <a:latin typeface="Open Sans Bold"/>
                <a:ea typeface="Open Sans Bold"/>
                <a:cs typeface="Open Sans Bold"/>
                <a:sym typeface="Open Sans Bold"/>
              </a:rPr>
              <a:t>BARTIN UNIVERSITY</a:t>
            </a:r>
          </a:p>
        </p:txBody>
      </p:sp>
      <p:sp>
        <p:nvSpPr>
          <p:cNvPr id="23" name="TextBox 23"/>
          <p:cNvSpPr txBox="1"/>
          <p:nvPr/>
        </p:nvSpPr>
        <p:spPr>
          <a:xfrm>
            <a:off x="3612113" y="3973036"/>
            <a:ext cx="10173182" cy="2453640"/>
          </a:xfrm>
          <a:prstGeom prst="rect">
            <a:avLst/>
          </a:prstGeom>
        </p:spPr>
        <p:txBody>
          <a:bodyPr lIns="0" tIns="0" rIns="0" bIns="0" rtlCol="0" anchor="t">
            <a:spAutoFit/>
          </a:bodyPr>
          <a:lstStyle/>
          <a:p>
            <a:pPr algn="ctr">
              <a:lnSpc>
                <a:spcPts val="20160"/>
              </a:lnSpc>
              <a:spcBef>
                <a:spcPct val="0"/>
              </a:spcBef>
            </a:pPr>
            <a:r>
              <a:rPr lang="en-US" sz="14400">
                <a:solidFill>
                  <a:srgbClr val="AFC3DA">
                    <a:alpha val="18824"/>
                  </a:srgbClr>
                </a:solidFill>
                <a:latin typeface="Bevan"/>
                <a:ea typeface="Bevan"/>
                <a:cs typeface="Bevan"/>
                <a:sym typeface="Bevan"/>
              </a:rPr>
              <a:t>BARTIN</a:t>
            </a:r>
          </a:p>
        </p:txBody>
      </p:sp>
    </p:spTree>
  </p:cSld>
  <p:clrMapOvr>
    <a:masterClrMapping/>
  </p:clrMapOvr>
  <p:transition spd="slow">
    <p:cover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259300" y="0"/>
            <a:ext cx="1028700" cy="1028700"/>
            <a:chOff x="0" y="0"/>
            <a:chExt cx="270933" cy="270933"/>
          </a:xfrm>
        </p:grpSpPr>
        <p:sp>
          <p:nvSpPr>
            <p:cNvPr id="3" name="Freeform 3"/>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solidFill>
              <a:srgbClr val="587FB4"/>
            </a:solidFill>
          </p:spPr>
          <p:txBody>
            <a:bodyPr/>
            <a:lstStyle/>
            <a:p>
              <a:endParaRPr lang="tr-TR"/>
            </a:p>
          </p:txBody>
        </p:sp>
        <p:sp>
          <p:nvSpPr>
            <p:cNvPr id="4" name="TextBox 4"/>
            <p:cNvSpPr txBox="1"/>
            <p:nvPr/>
          </p:nvSpPr>
          <p:spPr>
            <a:xfrm>
              <a:off x="0" y="-38100"/>
              <a:ext cx="270933" cy="30903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6583129" y="9718274"/>
            <a:ext cx="1028700" cy="91209"/>
            <a:chOff x="0" y="0"/>
            <a:chExt cx="270933" cy="24022"/>
          </a:xfrm>
        </p:grpSpPr>
        <p:sp>
          <p:nvSpPr>
            <p:cNvPr id="6" name="Freeform 6"/>
            <p:cNvSpPr/>
            <p:nvPr/>
          </p:nvSpPr>
          <p:spPr>
            <a:xfrm>
              <a:off x="0" y="0"/>
              <a:ext cx="270933" cy="24022"/>
            </a:xfrm>
            <a:custGeom>
              <a:avLst/>
              <a:gdLst/>
              <a:ahLst/>
              <a:cxnLst/>
              <a:rect l="l" t="t" r="r" b="b"/>
              <a:pathLst>
                <a:path w="270933" h="24022">
                  <a:moveTo>
                    <a:pt x="0" y="0"/>
                  </a:moveTo>
                  <a:lnTo>
                    <a:pt x="270933" y="0"/>
                  </a:lnTo>
                  <a:lnTo>
                    <a:pt x="270933" y="24022"/>
                  </a:lnTo>
                  <a:lnTo>
                    <a:pt x="0" y="24022"/>
                  </a:lnTo>
                  <a:close/>
                </a:path>
              </a:pathLst>
            </a:custGeom>
            <a:solidFill>
              <a:srgbClr val="587FB4"/>
            </a:solidFill>
          </p:spPr>
          <p:txBody>
            <a:bodyPr/>
            <a:lstStyle/>
            <a:p>
              <a:endParaRPr lang="tr-TR"/>
            </a:p>
          </p:txBody>
        </p:sp>
        <p:sp>
          <p:nvSpPr>
            <p:cNvPr id="7" name="TextBox 7"/>
            <p:cNvSpPr txBox="1"/>
            <p:nvPr/>
          </p:nvSpPr>
          <p:spPr>
            <a:xfrm>
              <a:off x="0" y="-38100"/>
              <a:ext cx="270933" cy="62122"/>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7611829" y="9718274"/>
            <a:ext cx="215147" cy="91209"/>
            <a:chOff x="0" y="0"/>
            <a:chExt cx="56664" cy="24022"/>
          </a:xfrm>
        </p:grpSpPr>
        <p:sp>
          <p:nvSpPr>
            <p:cNvPr id="9" name="Freeform 9"/>
            <p:cNvSpPr/>
            <p:nvPr/>
          </p:nvSpPr>
          <p:spPr>
            <a:xfrm>
              <a:off x="0" y="0"/>
              <a:ext cx="56664" cy="24022"/>
            </a:xfrm>
            <a:custGeom>
              <a:avLst/>
              <a:gdLst/>
              <a:ahLst/>
              <a:cxnLst/>
              <a:rect l="l" t="t" r="r" b="b"/>
              <a:pathLst>
                <a:path w="56664" h="24022">
                  <a:moveTo>
                    <a:pt x="0" y="0"/>
                  </a:moveTo>
                  <a:lnTo>
                    <a:pt x="56664" y="0"/>
                  </a:lnTo>
                  <a:lnTo>
                    <a:pt x="56664" y="24022"/>
                  </a:lnTo>
                  <a:lnTo>
                    <a:pt x="0" y="24022"/>
                  </a:lnTo>
                  <a:close/>
                </a:path>
              </a:pathLst>
            </a:custGeom>
            <a:solidFill>
              <a:srgbClr val="237005"/>
            </a:solidFill>
          </p:spPr>
          <p:txBody>
            <a:bodyPr/>
            <a:lstStyle/>
            <a:p>
              <a:endParaRPr lang="tr-TR"/>
            </a:p>
          </p:txBody>
        </p:sp>
        <p:sp>
          <p:nvSpPr>
            <p:cNvPr id="10" name="TextBox 10"/>
            <p:cNvSpPr txBox="1"/>
            <p:nvPr/>
          </p:nvSpPr>
          <p:spPr>
            <a:xfrm>
              <a:off x="0" y="-38100"/>
              <a:ext cx="56664" cy="62122"/>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323373" y="140548"/>
            <a:ext cx="1206592" cy="1206592"/>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a:stretch>
            </a:blipFill>
          </p:spPr>
          <p:txBody>
            <a:bodyPr/>
            <a:lstStyle/>
            <a:p>
              <a:endParaRPr lang="tr-TR"/>
            </a:p>
          </p:txBody>
        </p:sp>
      </p:grpSp>
      <p:grpSp>
        <p:nvGrpSpPr>
          <p:cNvPr id="13" name="Group 13"/>
          <p:cNvGrpSpPr>
            <a:grpSpLocks noChangeAspect="1"/>
          </p:cNvGrpSpPr>
          <p:nvPr/>
        </p:nvGrpSpPr>
        <p:grpSpPr>
          <a:xfrm>
            <a:off x="15538480" y="1408113"/>
            <a:ext cx="1559000" cy="7850187"/>
            <a:chOff x="0" y="0"/>
            <a:chExt cx="6350000" cy="31974790"/>
          </a:xfrm>
        </p:grpSpPr>
        <p:sp>
          <p:nvSpPr>
            <p:cNvPr id="14" name="Freeform 14"/>
            <p:cNvSpPr/>
            <p:nvPr/>
          </p:nvSpPr>
          <p:spPr>
            <a:xfrm>
              <a:off x="0" y="0"/>
              <a:ext cx="6350000" cy="31974789"/>
            </a:xfrm>
            <a:custGeom>
              <a:avLst/>
              <a:gdLst/>
              <a:ahLst/>
              <a:cxnLst/>
              <a:rect l="l" t="t" r="r" b="b"/>
              <a:pathLst>
                <a:path w="6350000" h="31974789">
                  <a:moveTo>
                    <a:pt x="6350000" y="31918911"/>
                  </a:moveTo>
                  <a:cubicBezTo>
                    <a:pt x="6350000" y="31949389"/>
                    <a:pt x="6324600" y="31974789"/>
                    <a:pt x="6294120" y="31974789"/>
                  </a:cubicBezTo>
                  <a:lnTo>
                    <a:pt x="55880" y="31974789"/>
                  </a:lnTo>
                  <a:cubicBezTo>
                    <a:pt x="25400" y="31974789"/>
                    <a:pt x="0" y="31949389"/>
                    <a:pt x="0" y="31918911"/>
                  </a:cubicBezTo>
                  <a:lnTo>
                    <a:pt x="0" y="55880"/>
                  </a:lnTo>
                  <a:cubicBezTo>
                    <a:pt x="0" y="25400"/>
                    <a:pt x="25400" y="0"/>
                    <a:pt x="55880" y="0"/>
                  </a:cubicBezTo>
                  <a:lnTo>
                    <a:pt x="6292850" y="0"/>
                  </a:lnTo>
                  <a:cubicBezTo>
                    <a:pt x="6323330" y="0"/>
                    <a:pt x="6348730" y="25400"/>
                    <a:pt x="6348730" y="55880"/>
                  </a:cubicBezTo>
                  <a:lnTo>
                    <a:pt x="6350000" y="31918908"/>
                  </a:lnTo>
                  <a:close/>
                </a:path>
              </a:pathLst>
            </a:custGeom>
            <a:solidFill>
              <a:srgbClr val="587FB4"/>
            </a:solidFill>
          </p:spPr>
          <p:txBody>
            <a:bodyPr/>
            <a:lstStyle/>
            <a:p>
              <a:endParaRPr lang="tr-TR"/>
            </a:p>
          </p:txBody>
        </p:sp>
        <p:sp>
          <p:nvSpPr>
            <p:cNvPr id="15" name="Freeform 15"/>
            <p:cNvSpPr/>
            <p:nvPr/>
          </p:nvSpPr>
          <p:spPr>
            <a:xfrm>
              <a:off x="477520" y="24051261"/>
              <a:ext cx="5394960" cy="7305039"/>
            </a:xfrm>
            <a:custGeom>
              <a:avLst/>
              <a:gdLst/>
              <a:ahLst/>
              <a:cxnLst/>
              <a:rect l="l" t="t" r="r" b="b"/>
              <a:pathLst>
                <a:path w="5394960" h="7305039">
                  <a:moveTo>
                    <a:pt x="5394960" y="7249160"/>
                  </a:moveTo>
                  <a:cubicBezTo>
                    <a:pt x="5394960" y="7279639"/>
                    <a:pt x="5369560" y="7305039"/>
                    <a:pt x="5339080" y="7305039"/>
                  </a:cubicBezTo>
                  <a:lnTo>
                    <a:pt x="55880" y="7305039"/>
                  </a:lnTo>
                  <a:cubicBezTo>
                    <a:pt x="25400" y="7305039"/>
                    <a:pt x="0" y="7279639"/>
                    <a:pt x="0" y="7249160"/>
                  </a:cubicBezTo>
                  <a:lnTo>
                    <a:pt x="0" y="55880"/>
                  </a:lnTo>
                  <a:cubicBezTo>
                    <a:pt x="0" y="25400"/>
                    <a:pt x="25400" y="0"/>
                    <a:pt x="55880" y="0"/>
                  </a:cubicBezTo>
                  <a:lnTo>
                    <a:pt x="5339080" y="0"/>
                  </a:lnTo>
                  <a:cubicBezTo>
                    <a:pt x="5369560" y="0"/>
                    <a:pt x="5394960" y="25400"/>
                    <a:pt x="5394960" y="55880"/>
                  </a:cubicBezTo>
                  <a:lnTo>
                    <a:pt x="5394960" y="7249160"/>
                  </a:lnTo>
                  <a:close/>
                </a:path>
              </a:pathLst>
            </a:custGeom>
            <a:blipFill>
              <a:blip r:embed="rId3"/>
              <a:stretch>
                <a:fillRect l="-40379" r="-40379"/>
              </a:stretch>
            </a:blipFill>
          </p:spPr>
          <p:txBody>
            <a:bodyPr/>
            <a:lstStyle/>
            <a:p>
              <a:endParaRPr lang="tr-TR"/>
            </a:p>
          </p:txBody>
        </p:sp>
        <p:sp>
          <p:nvSpPr>
            <p:cNvPr id="16" name="Freeform 16"/>
            <p:cNvSpPr/>
            <p:nvPr/>
          </p:nvSpPr>
          <p:spPr>
            <a:xfrm>
              <a:off x="477520" y="16240759"/>
              <a:ext cx="5394960" cy="7305041"/>
            </a:xfrm>
            <a:custGeom>
              <a:avLst/>
              <a:gdLst/>
              <a:ahLst/>
              <a:cxnLst/>
              <a:rect l="l" t="t" r="r" b="b"/>
              <a:pathLst>
                <a:path w="5394960" h="7305041">
                  <a:moveTo>
                    <a:pt x="5394960" y="7249161"/>
                  </a:moveTo>
                  <a:cubicBezTo>
                    <a:pt x="5394960" y="7279641"/>
                    <a:pt x="5369560" y="7305041"/>
                    <a:pt x="5339080" y="7305041"/>
                  </a:cubicBezTo>
                  <a:lnTo>
                    <a:pt x="55880" y="7305041"/>
                  </a:lnTo>
                  <a:cubicBezTo>
                    <a:pt x="25400" y="7305041"/>
                    <a:pt x="0" y="7279641"/>
                    <a:pt x="0" y="7249161"/>
                  </a:cubicBezTo>
                  <a:lnTo>
                    <a:pt x="0" y="55880"/>
                  </a:lnTo>
                  <a:cubicBezTo>
                    <a:pt x="0" y="25400"/>
                    <a:pt x="25400" y="0"/>
                    <a:pt x="55880" y="0"/>
                  </a:cubicBezTo>
                  <a:lnTo>
                    <a:pt x="5339080" y="0"/>
                  </a:lnTo>
                  <a:cubicBezTo>
                    <a:pt x="5369560" y="0"/>
                    <a:pt x="5394960" y="25400"/>
                    <a:pt x="5394960" y="55880"/>
                  </a:cubicBezTo>
                  <a:lnTo>
                    <a:pt x="5394960" y="7249161"/>
                  </a:lnTo>
                  <a:close/>
                </a:path>
              </a:pathLst>
            </a:custGeom>
            <a:blipFill>
              <a:blip r:embed="rId4"/>
              <a:stretch>
                <a:fillRect l="-51738" r="-51738"/>
              </a:stretch>
            </a:blipFill>
          </p:spPr>
          <p:txBody>
            <a:bodyPr/>
            <a:lstStyle/>
            <a:p>
              <a:endParaRPr lang="tr-TR"/>
            </a:p>
          </p:txBody>
        </p:sp>
        <p:sp>
          <p:nvSpPr>
            <p:cNvPr id="17" name="Freeform 17"/>
            <p:cNvSpPr/>
            <p:nvPr/>
          </p:nvSpPr>
          <p:spPr>
            <a:xfrm>
              <a:off x="477520" y="618490"/>
              <a:ext cx="5394960" cy="7305040"/>
            </a:xfrm>
            <a:custGeom>
              <a:avLst/>
              <a:gdLst/>
              <a:ahLst/>
              <a:cxnLst/>
              <a:rect l="l" t="t" r="r" b="b"/>
              <a:pathLst>
                <a:path w="5394960" h="7305040">
                  <a:moveTo>
                    <a:pt x="5394960" y="7249160"/>
                  </a:moveTo>
                  <a:cubicBezTo>
                    <a:pt x="5394960" y="7279640"/>
                    <a:pt x="5369560" y="7305040"/>
                    <a:pt x="5339080" y="7305040"/>
                  </a:cubicBezTo>
                  <a:lnTo>
                    <a:pt x="55880" y="7305040"/>
                  </a:lnTo>
                  <a:cubicBezTo>
                    <a:pt x="25400" y="7305040"/>
                    <a:pt x="0" y="7279640"/>
                    <a:pt x="0" y="7249160"/>
                  </a:cubicBezTo>
                  <a:lnTo>
                    <a:pt x="0" y="55880"/>
                  </a:lnTo>
                  <a:cubicBezTo>
                    <a:pt x="0" y="25400"/>
                    <a:pt x="25400" y="0"/>
                    <a:pt x="55880" y="0"/>
                  </a:cubicBezTo>
                  <a:lnTo>
                    <a:pt x="5339080" y="0"/>
                  </a:lnTo>
                  <a:cubicBezTo>
                    <a:pt x="5369560" y="0"/>
                    <a:pt x="5394960" y="25400"/>
                    <a:pt x="5394960" y="55880"/>
                  </a:cubicBezTo>
                  <a:lnTo>
                    <a:pt x="5394960" y="7249160"/>
                  </a:lnTo>
                  <a:close/>
                </a:path>
              </a:pathLst>
            </a:custGeom>
            <a:blipFill>
              <a:blip r:embed="rId5"/>
              <a:stretch>
                <a:fillRect l="-68965" r="-68965"/>
              </a:stretch>
            </a:blipFill>
          </p:spPr>
          <p:txBody>
            <a:bodyPr/>
            <a:lstStyle/>
            <a:p>
              <a:endParaRPr lang="tr-TR"/>
            </a:p>
          </p:txBody>
        </p:sp>
        <p:sp>
          <p:nvSpPr>
            <p:cNvPr id="18" name="Freeform 18"/>
            <p:cNvSpPr/>
            <p:nvPr/>
          </p:nvSpPr>
          <p:spPr>
            <a:xfrm>
              <a:off x="477520" y="8428989"/>
              <a:ext cx="5394960" cy="7305041"/>
            </a:xfrm>
            <a:custGeom>
              <a:avLst/>
              <a:gdLst/>
              <a:ahLst/>
              <a:cxnLst/>
              <a:rect l="l" t="t" r="r" b="b"/>
              <a:pathLst>
                <a:path w="5394960" h="7305041">
                  <a:moveTo>
                    <a:pt x="5394960" y="7249161"/>
                  </a:moveTo>
                  <a:cubicBezTo>
                    <a:pt x="5394960" y="7279641"/>
                    <a:pt x="5369560" y="7305041"/>
                    <a:pt x="5339080" y="7305041"/>
                  </a:cubicBezTo>
                  <a:lnTo>
                    <a:pt x="55880" y="7305041"/>
                  </a:lnTo>
                  <a:cubicBezTo>
                    <a:pt x="25400" y="7305041"/>
                    <a:pt x="0" y="7279641"/>
                    <a:pt x="0" y="7249161"/>
                  </a:cubicBezTo>
                  <a:lnTo>
                    <a:pt x="0" y="55881"/>
                  </a:lnTo>
                  <a:cubicBezTo>
                    <a:pt x="0" y="25400"/>
                    <a:pt x="25400" y="0"/>
                    <a:pt x="55880" y="0"/>
                  </a:cubicBezTo>
                  <a:lnTo>
                    <a:pt x="5339080" y="0"/>
                  </a:lnTo>
                  <a:cubicBezTo>
                    <a:pt x="5369560" y="0"/>
                    <a:pt x="5394960" y="25400"/>
                    <a:pt x="5394960" y="55881"/>
                  </a:cubicBezTo>
                  <a:lnTo>
                    <a:pt x="5394960" y="7249161"/>
                  </a:lnTo>
                  <a:close/>
                </a:path>
              </a:pathLst>
            </a:custGeom>
            <a:blipFill>
              <a:blip r:embed="rId6"/>
              <a:stretch>
                <a:fillRect l="-70505" r="-70505"/>
              </a:stretch>
            </a:blipFill>
          </p:spPr>
          <p:txBody>
            <a:bodyPr/>
            <a:lstStyle/>
            <a:p>
              <a:endParaRPr lang="tr-TR"/>
            </a:p>
          </p:txBody>
        </p:sp>
      </p:grpSp>
      <p:sp>
        <p:nvSpPr>
          <p:cNvPr id="19" name="TextBox 19"/>
          <p:cNvSpPr txBox="1"/>
          <p:nvPr/>
        </p:nvSpPr>
        <p:spPr>
          <a:xfrm>
            <a:off x="1346099" y="1360683"/>
            <a:ext cx="13387956" cy="720725"/>
          </a:xfrm>
          <a:prstGeom prst="rect">
            <a:avLst/>
          </a:prstGeom>
        </p:spPr>
        <p:txBody>
          <a:bodyPr lIns="0" tIns="0" rIns="0" bIns="0" rtlCol="0" anchor="t">
            <a:spAutoFit/>
          </a:bodyPr>
          <a:lstStyle/>
          <a:p>
            <a:pPr algn="ctr">
              <a:lnSpc>
                <a:spcPts val="5500"/>
              </a:lnSpc>
            </a:pPr>
            <a:r>
              <a:rPr lang="en-US" sz="5000" b="1">
                <a:solidFill>
                  <a:srgbClr val="7BCE11"/>
                </a:solidFill>
                <a:latin typeface="Roboto Bold"/>
                <a:ea typeface="Roboto Bold"/>
                <a:cs typeface="Roboto Bold"/>
                <a:sym typeface="Roboto Bold"/>
              </a:rPr>
              <a:t>📝 </a:t>
            </a:r>
            <a:r>
              <a:rPr lang="en-US" sz="5000" b="1">
                <a:solidFill>
                  <a:srgbClr val="AFC3DA"/>
                </a:solidFill>
                <a:latin typeface="Roboto Bold"/>
                <a:ea typeface="Roboto Bold"/>
                <a:cs typeface="Roboto Bold"/>
                <a:sym typeface="Roboto Bold"/>
              </a:rPr>
              <a:t>REGISTRATION &amp; OFFICIAL PROCEDURES</a:t>
            </a:r>
          </a:p>
        </p:txBody>
      </p:sp>
      <p:sp>
        <p:nvSpPr>
          <p:cNvPr id="20" name="TextBox 20"/>
          <p:cNvSpPr txBox="1"/>
          <p:nvPr/>
        </p:nvSpPr>
        <p:spPr>
          <a:xfrm>
            <a:off x="1679291" y="625734"/>
            <a:ext cx="1926211" cy="240665"/>
          </a:xfrm>
          <a:prstGeom prst="rect">
            <a:avLst/>
          </a:prstGeom>
        </p:spPr>
        <p:txBody>
          <a:bodyPr lIns="0" tIns="0" rIns="0" bIns="0" rtlCol="0" anchor="t">
            <a:spAutoFit/>
          </a:bodyPr>
          <a:lstStyle/>
          <a:p>
            <a:pPr algn="l">
              <a:lnSpc>
                <a:spcPts val="1960"/>
              </a:lnSpc>
              <a:spcBef>
                <a:spcPct val="0"/>
              </a:spcBef>
            </a:pPr>
            <a:r>
              <a:rPr lang="en-US" sz="1400" b="1">
                <a:solidFill>
                  <a:srgbClr val="1F2020"/>
                </a:solidFill>
                <a:latin typeface="Open Sans Bold"/>
                <a:ea typeface="Open Sans Bold"/>
                <a:cs typeface="Open Sans Bold"/>
                <a:sym typeface="Open Sans Bold"/>
              </a:rPr>
              <a:t>BARTIN UNIVERSITY</a:t>
            </a:r>
          </a:p>
        </p:txBody>
      </p:sp>
      <p:sp>
        <p:nvSpPr>
          <p:cNvPr id="21" name="TextBox 21"/>
          <p:cNvSpPr txBox="1"/>
          <p:nvPr/>
        </p:nvSpPr>
        <p:spPr>
          <a:xfrm>
            <a:off x="754644" y="2489966"/>
            <a:ext cx="14286182" cy="5876170"/>
          </a:xfrm>
          <a:prstGeom prst="rect">
            <a:avLst/>
          </a:prstGeom>
        </p:spPr>
        <p:txBody>
          <a:bodyPr lIns="0" tIns="0" rIns="0" bIns="0" rtlCol="0" anchor="t">
            <a:spAutoFit/>
          </a:bodyPr>
          <a:lstStyle/>
          <a:p>
            <a:pPr algn="ctr">
              <a:lnSpc>
                <a:spcPts val="3130"/>
              </a:lnSpc>
              <a:spcBef>
                <a:spcPct val="0"/>
              </a:spcBef>
            </a:pPr>
            <a:r>
              <a:rPr lang="en-US" sz="2236">
                <a:solidFill>
                  <a:srgbClr val="000000"/>
                </a:solidFill>
                <a:latin typeface="Canva Sans"/>
                <a:ea typeface="Canva Sans"/>
                <a:cs typeface="Canva Sans"/>
                <a:sym typeface="Canva Sans"/>
              </a:rPr>
              <a:t>📝 Registration &amp; Official Procedures</a:t>
            </a:r>
          </a:p>
          <a:p>
            <a:pPr algn="ctr">
              <a:lnSpc>
                <a:spcPts val="3130"/>
              </a:lnSpc>
              <a:spcBef>
                <a:spcPct val="0"/>
              </a:spcBef>
            </a:pPr>
            <a:r>
              <a:rPr lang="en-US" sz="2236">
                <a:solidFill>
                  <a:srgbClr val="000000"/>
                </a:solidFill>
                <a:latin typeface="Canva Sans"/>
                <a:ea typeface="Canva Sans"/>
                <a:cs typeface="Canva Sans"/>
                <a:sym typeface="Canva Sans"/>
              </a:rPr>
              <a:t>🎓 Student Affairs Office</a:t>
            </a:r>
          </a:p>
          <a:p>
            <a:pPr algn="ctr">
              <a:lnSpc>
                <a:spcPts val="3130"/>
              </a:lnSpc>
              <a:spcBef>
                <a:spcPct val="0"/>
              </a:spcBef>
            </a:pPr>
            <a:r>
              <a:rPr lang="en-US" sz="2236">
                <a:solidFill>
                  <a:srgbClr val="000000"/>
                </a:solidFill>
                <a:latin typeface="Canva Sans"/>
                <a:ea typeface="Canva Sans"/>
                <a:cs typeface="Canva Sans"/>
                <a:sym typeface="Canva Sans"/>
              </a:rPr>
              <a:t>The Student Affairs Office is your primary contact point for all academic and administrative matters.</a:t>
            </a:r>
          </a:p>
          <a:p>
            <a:pPr algn="ctr">
              <a:lnSpc>
                <a:spcPts val="3130"/>
              </a:lnSpc>
              <a:spcBef>
                <a:spcPct val="0"/>
              </a:spcBef>
            </a:pPr>
            <a:r>
              <a:rPr lang="en-US" sz="2236">
                <a:solidFill>
                  <a:srgbClr val="000000"/>
                </a:solidFill>
                <a:latin typeface="Canva Sans"/>
                <a:ea typeface="Canva Sans"/>
                <a:cs typeface="Canva Sans"/>
                <a:sym typeface="Canva Sans"/>
              </a:rPr>
              <a:t>This includes:</a:t>
            </a:r>
          </a:p>
          <a:p>
            <a:pPr algn="ctr">
              <a:lnSpc>
                <a:spcPts val="3130"/>
              </a:lnSpc>
              <a:spcBef>
                <a:spcPct val="0"/>
              </a:spcBef>
            </a:pPr>
            <a:r>
              <a:rPr lang="en-US" sz="2236">
                <a:solidFill>
                  <a:srgbClr val="000000"/>
                </a:solidFill>
                <a:latin typeface="Canva Sans"/>
                <a:ea typeface="Canva Sans"/>
                <a:cs typeface="Canva Sans"/>
                <a:sym typeface="Canva Sans"/>
              </a:rPr>
              <a:t>Course registration</a:t>
            </a:r>
          </a:p>
          <a:p>
            <a:pPr algn="ctr">
              <a:lnSpc>
                <a:spcPts val="3130"/>
              </a:lnSpc>
              <a:spcBef>
                <a:spcPct val="0"/>
              </a:spcBef>
            </a:pPr>
            <a:r>
              <a:rPr lang="en-US" sz="2236">
                <a:solidFill>
                  <a:srgbClr val="000000"/>
                </a:solidFill>
                <a:latin typeface="Canva Sans"/>
                <a:ea typeface="Canva Sans"/>
                <a:cs typeface="Canva Sans"/>
                <a:sym typeface="Canva Sans"/>
              </a:rPr>
              <a:t>Student ID cards</a:t>
            </a:r>
          </a:p>
          <a:p>
            <a:pPr algn="ctr">
              <a:lnSpc>
                <a:spcPts val="3130"/>
              </a:lnSpc>
              <a:spcBef>
                <a:spcPct val="0"/>
              </a:spcBef>
            </a:pPr>
            <a:r>
              <a:rPr lang="en-US" sz="2236">
                <a:solidFill>
                  <a:srgbClr val="000000"/>
                </a:solidFill>
                <a:latin typeface="Canva Sans"/>
                <a:ea typeface="Canva Sans"/>
                <a:cs typeface="Canva Sans"/>
                <a:sym typeface="Canva Sans"/>
              </a:rPr>
              <a:t>Official student certificates (e.g., proof of enrollment)</a:t>
            </a:r>
          </a:p>
          <a:p>
            <a:pPr algn="ctr">
              <a:lnSpc>
                <a:spcPts val="3130"/>
              </a:lnSpc>
              <a:spcBef>
                <a:spcPct val="0"/>
              </a:spcBef>
            </a:pPr>
            <a:r>
              <a:rPr lang="en-US" sz="2236">
                <a:solidFill>
                  <a:srgbClr val="000000"/>
                </a:solidFill>
                <a:latin typeface="Canva Sans"/>
                <a:ea typeface="Canva Sans"/>
                <a:cs typeface="Canva Sans"/>
                <a:sym typeface="Canva Sans"/>
              </a:rPr>
              <a:t>Transcript requests</a:t>
            </a:r>
          </a:p>
          <a:p>
            <a:pPr algn="ctr">
              <a:lnSpc>
                <a:spcPts val="3130"/>
              </a:lnSpc>
              <a:spcBef>
                <a:spcPct val="0"/>
              </a:spcBef>
            </a:pPr>
            <a:r>
              <a:rPr lang="en-US" sz="2236">
                <a:solidFill>
                  <a:srgbClr val="000000"/>
                </a:solidFill>
                <a:latin typeface="Canva Sans"/>
                <a:ea typeface="Canva Sans"/>
                <a:cs typeface="Canva Sans"/>
                <a:sym typeface="Canva Sans"/>
              </a:rPr>
              <a:t>Updating student information</a:t>
            </a:r>
          </a:p>
          <a:p>
            <a:pPr algn="ctr">
              <a:lnSpc>
                <a:spcPts val="3130"/>
              </a:lnSpc>
              <a:spcBef>
                <a:spcPct val="0"/>
              </a:spcBef>
            </a:pPr>
            <a:r>
              <a:rPr lang="en-US" sz="2236">
                <a:solidFill>
                  <a:srgbClr val="000000"/>
                </a:solidFill>
                <a:latin typeface="Canva Sans"/>
                <a:ea typeface="Canva Sans"/>
                <a:cs typeface="Canva Sans"/>
                <a:sym typeface="Canva Sans"/>
              </a:rPr>
              <a:t>Graduation procedures</a:t>
            </a:r>
          </a:p>
          <a:p>
            <a:pPr algn="ctr">
              <a:lnSpc>
                <a:spcPts val="3130"/>
              </a:lnSpc>
              <a:spcBef>
                <a:spcPct val="0"/>
              </a:spcBef>
            </a:pPr>
            <a:r>
              <a:rPr lang="en-US" sz="2236">
                <a:solidFill>
                  <a:srgbClr val="000000"/>
                </a:solidFill>
                <a:latin typeface="Canva Sans"/>
                <a:ea typeface="Canva Sans"/>
                <a:cs typeface="Canva Sans"/>
                <a:sym typeface="Canva Sans"/>
              </a:rPr>
              <a:t>General academic guidance</a:t>
            </a:r>
          </a:p>
          <a:p>
            <a:pPr algn="ctr">
              <a:lnSpc>
                <a:spcPts val="3130"/>
              </a:lnSpc>
              <a:spcBef>
                <a:spcPct val="0"/>
              </a:spcBef>
            </a:pPr>
            <a:r>
              <a:rPr lang="en-US" sz="2236">
                <a:solidFill>
                  <a:srgbClr val="000000"/>
                </a:solidFill>
                <a:latin typeface="Canva Sans"/>
                <a:ea typeface="Canva Sans"/>
                <a:cs typeface="Canva Sans"/>
                <a:sym typeface="Canva Sans"/>
              </a:rPr>
              <a:t>📍 Location: Kutlubey Campus</a:t>
            </a:r>
          </a:p>
          <a:p>
            <a:pPr algn="ctr">
              <a:lnSpc>
                <a:spcPts val="3130"/>
              </a:lnSpc>
              <a:spcBef>
                <a:spcPct val="0"/>
              </a:spcBef>
            </a:pPr>
            <a:r>
              <a:rPr lang="en-US" sz="2236">
                <a:solidFill>
                  <a:srgbClr val="000000"/>
                </a:solidFill>
                <a:latin typeface="Canva Sans"/>
                <a:ea typeface="Canva Sans"/>
                <a:cs typeface="Canva Sans"/>
                <a:sym typeface="Canva Sans"/>
              </a:rPr>
              <a:t> 📧 Email: ogrenci@bartin.edu.tr</a:t>
            </a:r>
          </a:p>
          <a:p>
            <a:pPr algn="ctr">
              <a:lnSpc>
                <a:spcPts val="3130"/>
              </a:lnSpc>
              <a:spcBef>
                <a:spcPct val="0"/>
              </a:spcBef>
            </a:pPr>
            <a:r>
              <a:rPr lang="en-US" sz="2236">
                <a:solidFill>
                  <a:srgbClr val="000000"/>
                </a:solidFill>
                <a:latin typeface="Canva Sans"/>
                <a:ea typeface="Canva Sans"/>
                <a:cs typeface="Canva Sans"/>
                <a:sym typeface="Canva Sans"/>
              </a:rPr>
              <a:t> 🕒 Working Hours: Monday–Friday, 08:30–17:00 (excluding public holidays)</a:t>
            </a:r>
          </a:p>
          <a:p>
            <a:pPr algn="ctr">
              <a:lnSpc>
                <a:spcPts val="3130"/>
              </a:lnSpc>
              <a:spcBef>
                <a:spcPct val="0"/>
              </a:spcBef>
            </a:pPr>
            <a:r>
              <a:rPr lang="en-US" sz="2236">
                <a:solidFill>
                  <a:srgbClr val="000000"/>
                </a:solidFill>
                <a:latin typeface="Canva Sans"/>
                <a:ea typeface="Canva Sans"/>
                <a:cs typeface="Canva Sans"/>
                <a:sym typeface="Canva Sans"/>
              </a:rPr>
              <a:t> 🔗 Tip: Always bring your student ID and passport when visiting the office.</a:t>
            </a:r>
          </a:p>
        </p:txBody>
      </p:sp>
      <p:sp>
        <p:nvSpPr>
          <p:cNvPr id="22" name="TextBox 22"/>
          <p:cNvSpPr txBox="1"/>
          <p:nvPr/>
        </p:nvSpPr>
        <p:spPr>
          <a:xfrm>
            <a:off x="2953486" y="4091694"/>
            <a:ext cx="10173182" cy="2453640"/>
          </a:xfrm>
          <a:prstGeom prst="rect">
            <a:avLst/>
          </a:prstGeom>
        </p:spPr>
        <p:txBody>
          <a:bodyPr lIns="0" tIns="0" rIns="0" bIns="0" rtlCol="0" anchor="t">
            <a:spAutoFit/>
          </a:bodyPr>
          <a:lstStyle/>
          <a:p>
            <a:pPr algn="ctr">
              <a:lnSpc>
                <a:spcPts val="20160"/>
              </a:lnSpc>
              <a:spcBef>
                <a:spcPct val="0"/>
              </a:spcBef>
            </a:pPr>
            <a:r>
              <a:rPr lang="en-US" sz="14400">
                <a:solidFill>
                  <a:srgbClr val="AFC3DA">
                    <a:alpha val="18824"/>
                  </a:srgbClr>
                </a:solidFill>
                <a:latin typeface="Bevan"/>
                <a:ea typeface="Bevan"/>
                <a:cs typeface="Bevan"/>
                <a:sym typeface="Bevan"/>
              </a:rPr>
              <a:t>BARTIN</a:t>
            </a:r>
          </a:p>
        </p:txBody>
      </p:sp>
    </p:spTree>
  </p:cSld>
  <p:clrMapOvr>
    <a:masterClrMapping/>
  </p:clrMapOvr>
  <p:transition spd="slow">
    <p:cover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259300" y="0"/>
            <a:ext cx="1028700" cy="1028700"/>
            <a:chOff x="0" y="0"/>
            <a:chExt cx="270933" cy="270933"/>
          </a:xfrm>
        </p:grpSpPr>
        <p:sp>
          <p:nvSpPr>
            <p:cNvPr id="3" name="Freeform 3"/>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solidFill>
              <a:srgbClr val="587FB4"/>
            </a:solidFill>
          </p:spPr>
          <p:txBody>
            <a:bodyPr/>
            <a:lstStyle/>
            <a:p>
              <a:endParaRPr lang="tr-TR"/>
            </a:p>
          </p:txBody>
        </p:sp>
        <p:sp>
          <p:nvSpPr>
            <p:cNvPr id="4" name="TextBox 4"/>
            <p:cNvSpPr txBox="1"/>
            <p:nvPr/>
          </p:nvSpPr>
          <p:spPr>
            <a:xfrm>
              <a:off x="0" y="-38100"/>
              <a:ext cx="270933" cy="30903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6583129" y="9718274"/>
            <a:ext cx="1028700" cy="91209"/>
            <a:chOff x="0" y="0"/>
            <a:chExt cx="270933" cy="24022"/>
          </a:xfrm>
        </p:grpSpPr>
        <p:sp>
          <p:nvSpPr>
            <p:cNvPr id="6" name="Freeform 6"/>
            <p:cNvSpPr/>
            <p:nvPr/>
          </p:nvSpPr>
          <p:spPr>
            <a:xfrm>
              <a:off x="0" y="0"/>
              <a:ext cx="270933" cy="24022"/>
            </a:xfrm>
            <a:custGeom>
              <a:avLst/>
              <a:gdLst/>
              <a:ahLst/>
              <a:cxnLst/>
              <a:rect l="l" t="t" r="r" b="b"/>
              <a:pathLst>
                <a:path w="270933" h="24022">
                  <a:moveTo>
                    <a:pt x="0" y="0"/>
                  </a:moveTo>
                  <a:lnTo>
                    <a:pt x="270933" y="0"/>
                  </a:lnTo>
                  <a:lnTo>
                    <a:pt x="270933" y="24022"/>
                  </a:lnTo>
                  <a:lnTo>
                    <a:pt x="0" y="24022"/>
                  </a:lnTo>
                  <a:close/>
                </a:path>
              </a:pathLst>
            </a:custGeom>
            <a:solidFill>
              <a:srgbClr val="587FB4"/>
            </a:solidFill>
          </p:spPr>
          <p:txBody>
            <a:bodyPr/>
            <a:lstStyle/>
            <a:p>
              <a:endParaRPr lang="tr-TR"/>
            </a:p>
          </p:txBody>
        </p:sp>
        <p:sp>
          <p:nvSpPr>
            <p:cNvPr id="7" name="TextBox 7"/>
            <p:cNvSpPr txBox="1"/>
            <p:nvPr/>
          </p:nvSpPr>
          <p:spPr>
            <a:xfrm>
              <a:off x="0" y="-38100"/>
              <a:ext cx="270933" cy="62122"/>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7611829" y="9718274"/>
            <a:ext cx="215147" cy="91209"/>
            <a:chOff x="0" y="0"/>
            <a:chExt cx="56664" cy="24022"/>
          </a:xfrm>
        </p:grpSpPr>
        <p:sp>
          <p:nvSpPr>
            <p:cNvPr id="9" name="Freeform 9"/>
            <p:cNvSpPr/>
            <p:nvPr/>
          </p:nvSpPr>
          <p:spPr>
            <a:xfrm>
              <a:off x="0" y="0"/>
              <a:ext cx="56664" cy="24022"/>
            </a:xfrm>
            <a:custGeom>
              <a:avLst/>
              <a:gdLst/>
              <a:ahLst/>
              <a:cxnLst/>
              <a:rect l="l" t="t" r="r" b="b"/>
              <a:pathLst>
                <a:path w="56664" h="24022">
                  <a:moveTo>
                    <a:pt x="0" y="0"/>
                  </a:moveTo>
                  <a:lnTo>
                    <a:pt x="56664" y="0"/>
                  </a:lnTo>
                  <a:lnTo>
                    <a:pt x="56664" y="24022"/>
                  </a:lnTo>
                  <a:lnTo>
                    <a:pt x="0" y="24022"/>
                  </a:lnTo>
                  <a:close/>
                </a:path>
              </a:pathLst>
            </a:custGeom>
            <a:solidFill>
              <a:srgbClr val="237005"/>
            </a:solidFill>
          </p:spPr>
          <p:txBody>
            <a:bodyPr/>
            <a:lstStyle/>
            <a:p>
              <a:endParaRPr lang="tr-TR"/>
            </a:p>
          </p:txBody>
        </p:sp>
        <p:sp>
          <p:nvSpPr>
            <p:cNvPr id="10" name="TextBox 10"/>
            <p:cNvSpPr txBox="1"/>
            <p:nvPr/>
          </p:nvSpPr>
          <p:spPr>
            <a:xfrm>
              <a:off x="0" y="-38100"/>
              <a:ext cx="56664" cy="62122"/>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5392210" y="5649079"/>
            <a:ext cx="2895790" cy="41148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2" name="TextBox 12"/>
          <p:cNvSpPr txBox="1"/>
          <p:nvPr/>
        </p:nvSpPr>
        <p:spPr>
          <a:xfrm>
            <a:off x="283115" y="1309040"/>
            <a:ext cx="18004885" cy="8397875"/>
          </a:xfrm>
          <a:prstGeom prst="rect">
            <a:avLst/>
          </a:prstGeom>
        </p:spPr>
        <p:txBody>
          <a:bodyPr lIns="0" tIns="0" rIns="0" bIns="0" rtlCol="0" anchor="t">
            <a:spAutoFit/>
          </a:bodyPr>
          <a:lstStyle/>
          <a:p>
            <a:pPr algn="l">
              <a:lnSpc>
                <a:spcPts val="2939"/>
              </a:lnSpc>
              <a:spcBef>
                <a:spcPct val="0"/>
              </a:spcBef>
            </a:pPr>
            <a:r>
              <a:rPr lang="en-US" sz="2099">
                <a:solidFill>
                  <a:srgbClr val="1F2020"/>
                </a:solidFill>
                <a:latin typeface="Canva Sans"/>
                <a:ea typeface="Canva Sans"/>
                <a:cs typeface="Canva Sans"/>
                <a:sym typeface="Canva Sans"/>
              </a:rPr>
              <a:t>🛂 </a:t>
            </a:r>
            <a:r>
              <a:rPr lang="en-US" sz="2099" b="1">
                <a:solidFill>
                  <a:srgbClr val="1F2020"/>
                </a:solidFill>
                <a:latin typeface="Canva Sans Bold"/>
                <a:ea typeface="Canva Sans Bold"/>
                <a:cs typeface="Canva Sans Bold"/>
                <a:sym typeface="Canva Sans Bold"/>
              </a:rPr>
              <a:t>Residence Permit for International Students</a:t>
            </a:r>
          </a:p>
          <a:p>
            <a:pPr algn="l">
              <a:lnSpc>
                <a:spcPts val="2659"/>
              </a:lnSpc>
              <a:spcBef>
                <a:spcPct val="0"/>
              </a:spcBef>
            </a:pPr>
            <a:r>
              <a:rPr lang="en-US" sz="1899">
                <a:solidFill>
                  <a:srgbClr val="1F2020"/>
                </a:solidFill>
                <a:latin typeface="Canva Sans"/>
                <a:ea typeface="Canva Sans"/>
                <a:cs typeface="Canva Sans"/>
                <a:sym typeface="Canva Sans"/>
              </a:rPr>
              <a:t>All international students in Türkiye must apply for a residence permit within 30 days of their entry into the country. This is a legal requirement and crucial for your long-term stay.</a:t>
            </a:r>
          </a:p>
          <a:p>
            <a:pPr algn="l">
              <a:lnSpc>
                <a:spcPts val="2659"/>
              </a:lnSpc>
              <a:spcBef>
                <a:spcPct val="0"/>
              </a:spcBef>
            </a:pPr>
            <a:endParaRPr lang="en-US" sz="1899">
              <a:solidFill>
                <a:srgbClr val="1F2020"/>
              </a:solidFill>
              <a:latin typeface="Canva Sans"/>
              <a:ea typeface="Canva Sans"/>
              <a:cs typeface="Canva Sans"/>
              <a:sym typeface="Canva Sans"/>
            </a:endParaRPr>
          </a:p>
          <a:p>
            <a:pPr algn="l">
              <a:lnSpc>
                <a:spcPts val="2799"/>
              </a:lnSpc>
              <a:spcBef>
                <a:spcPct val="0"/>
              </a:spcBef>
            </a:pPr>
            <a:r>
              <a:rPr lang="en-US" sz="1999">
                <a:solidFill>
                  <a:srgbClr val="1F2020"/>
                </a:solidFill>
                <a:latin typeface="Canva Sans"/>
                <a:ea typeface="Canva Sans"/>
                <a:cs typeface="Canva Sans"/>
                <a:sym typeface="Canva Sans"/>
              </a:rPr>
              <a:t>🔹 </a:t>
            </a:r>
            <a:r>
              <a:rPr lang="en-US" sz="1999" b="1">
                <a:solidFill>
                  <a:srgbClr val="1F2020"/>
                </a:solidFill>
                <a:latin typeface="Canva Sans Bold"/>
                <a:ea typeface="Canva Sans Bold"/>
                <a:cs typeface="Canva Sans Bold"/>
                <a:sym typeface="Canva Sans Bold"/>
              </a:rPr>
              <a:t>What You Need to Know:</a:t>
            </a:r>
          </a:p>
          <a:p>
            <a:pPr algn="l">
              <a:lnSpc>
                <a:spcPts val="2659"/>
              </a:lnSpc>
              <a:spcBef>
                <a:spcPct val="0"/>
              </a:spcBef>
            </a:pPr>
            <a:r>
              <a:rPr lang="en-US" sz="1899">
                <a:solidFill>
                  <a:srgbClr val="1F2020"/>
                </a:solidFill>
                <a:latin typeface="Canva Sans"/>
                <a:ea typeface="Canva Sans"/>
                <a:cs typeface="Canva Sans"/>
                <a:sym typeface="Canva Sans"/>
              </a:rPr>
              <a:t>Applications are made online via the Directorate General of Migration Management (DGMM) website.</a:t>
            </a:r>
          </a:p>
          <a:p>
            <a:pPr algn="l">
              <a:lnSpc>
                <a:spcPts val="2659"/>
              </a:lnSpc>
              <a:spcBef>
                <a:spcPct val="0"/>
              </a:spcBef>
            </a:pPr>
            <a:r>
              <a:rPr lang="en-US" sz="1899">
                <a:solidFill>
                  <a:srgbClr val="1F2020"/>
                </a:solidFill>
                <a:latin typeface="Canva Sans"/>
                <a:ea typeface="Canva Sans"/>
                <a:cs typeface="Canva Sans"/>
                <a:sym typeface="Canva Sans"/>
              </a:rPr>
              <a:t>You’ll receive a temporary residence document while your official permit card is being processed.</a:t>
            </a:r>
          </a:p>
          <a:p>
            <a:pPr algn="l">
              <a:lnSpc>
                <a:spcPts val="2659"/>
              </a:lnSpc>
              <a:spcBef>
                <a:spcPct val="0"/>
              </a:spcBef>
            </a:pPr>
            <a:r>
              <a:rPr lang="en-US" sz="1899">
                <a:solidFill>
                  <a:srgbClr val="1F2020"/>
                </a:solidFill>
                <a:latin typeface="Canva Sans"/>
                <a:ea typeface="Canva Sans"/>
                <a:cs typeface="Canva Sans"/>
                <a:sym typeface="Canva Sans"/>
              </a:rPr>
              <a:t>Your residence permit must be renewed before its expiration if you plan to continue your studies.</a:t>
            </a:r>
          </a:p>
          <a:p>
            <a:pPr algn="l">
              <a:lnSpc>
                <a:spcPts val="2799"/>
              </a:lnSpc>
              <a:spcBef>
                <a:spcPct val="0"/>
              </a:spcBef>
            </a:pPr>
            <a:r>
              <a:rPr lang="en-US" sz="1999">
                <a:solidFill>
                  <a:srgbClr val="1F2020"/>
                </a:solidFill>
                <a:latin typeface="Canva Sans"/>
                <a:ea typeface="Canva Sans"/>
                <a:cs typeface="Canva Sans"/>
                <a:sym typeface="Canva Sans"/>
              </a:rPr>
              <a:t>🔹 </a:t>
            </a:r>
            <a:r>
              <a:rPr lang="en-US" sz="1999" b="1">
                <a:solidFill>
                  <a:srgbClr val="1F2020"/>
                </a:solidFill>
                <a:latin typeface="Canva Sans Bold"/>
                <a:ea typeface="Canva Sans Bold"/>
                <a:cs typeface="Canva Sans Bold"/>
                <a:sym typeface="Canva Sans Bold"/>
              </a:rPr>
              <a:t>Required Documents:</a:t>
            </a:r>
          </a:p>
          <a:p>
            <a:pPr algn="l">
              <a:lnSpc>
                <a:spcPts val="2659"/>
              </a:lnSpc>
              <a:spcBef>
                <a:spcPct val="0"/>
              </a:spcBef>
            </a:pPr>
            <a:r>
              <a:rPr lang="en-US" sz="1899">
                <a:solidFill>
                  <a:srgbClr val="1F2020"/>
                </a:solidFill>
                <a:latin typeface="Canva Sans"/>
                <a:ea typeface="Canva Sans"/>
                <a:cs typeface="Canva Sans"/>
                <a:sym typeface="Canva Sans"/>
              </a:rPr>
              <a:t>Passport and copy of the information and entry stamp pages</a:t>
            </a:r>
          </a:p>
          <a:p>
            <a:pPr algn="l">
              <a:lnSpc>
                <a:spcPts val="2659"/>
              </a:lnSpc>
              <a:spcBef>
                <a:spcPct val="0"/>
              </a:spcBef>
            </a:pPr>
            <a:r>
              <a:rPr lang="en-US" sz="1899">
                <a:solidFill>
                  <a:srgbClr val="1F2020"/>
                </a:solidFill>
                <a:latin typeface="Canva Sans"/>
                <a:ea typeface="Canva Sans"/>
                <a:cs typeface="Canva Sans"/>
                <a:sym typeface="Canva Sans"/>
              </a:rPr>
              <a:t>Student certificate (from Student Affairs Office)</a:t>
            </a:r>
          </a:p>
          <a:p>
            <a:pPr algn="l">
              <a:lnSpc>
                <a:spcPts val="2659"/>
              </a:lnSpc>
              <a:spcBef>
                <a:spcPct val="0"/>
              </a:spcBef>
            </a:pPr>
            <a:r>
              <a:rPr lang="en-US" sz="1899">
                <a:solidFill>
                  <a:srgbClr val="1F2020"/>
                </a:solidFill>
                <a:latin typeface="Canva Sans"/>
                <a:ea typeface="Canva Sans"/>
                <a:cs typeface="Canva Sans"/>
                <a:sym typeface="Canva Sans"/>
              </a:rPr>
              <a:t>Biometric photo (4 copies)</a:t>
            </a:r>
          </a:p>
          <a:p>
            <a:pPr algn="l">
              <a:lnSpc>
                <a:spcPts val="2659"/>
              </a:lnSpc>
              <a:spcBef>
                <a:spcPct val="0"/>
              </a:spcBef>
            </a:pPr>
            <a:r>
              <a:rPr lang="en-US" sz="1899">
                <a:solidFill>
                  <a:srgbClr val="1F2020"/>
                </a:solidFill>
                <a:latin typeface="Canva Sans"/>
                <a:ea typeface="Canva Sans"/>
                <a:cs typeface="Canva Sans"/>
                <a:sym typeface="Canva Sans"/>
              </a:rPr>
              <a:t>Proof of address in Bartın (dorm contract or rental agreement)</a:t>
            </a:r>
          </a:p>
          <a:p>
            <a:pPr algn="l">
              <a:lnSpc>
                <a:spcPts val="2659"/>
              </a:lnSpc>
              <a:spcBef>
                <a:spcPct val="0"/>
              </a:spcBef>
            </a:pPr>
            <a:r>
              <a:rPr lang="en-US" sz="1899">
                <a:solidFill>
                  <a:srgbClr val="1F2020"/>
                </a:solidFill>
                <a:latin typeface="Canva Sans"/>
                <a:ea typeface="Canva Sans"/>
                <a:cs typeface="Canva Sans"/>
                <a:sym typeface="Canva Sans"/>
              </a:rPr>
              <a:t>Health insurance (valid in Türkiye)</a:t>
            </a:r>
          </a:p>
          <a:p>
            <a:pPr algn="l">
              <a:lnSpc>
                <a:spcPts val="2659"/>
              </a:lnSpc>
              <a:spcBef>
                <a:spcPct val="0"/>
              </a:spcBef>
            </a:pPr>
            <a:r>
              <a:rPr lang="en-US" sz="1899">
                <a:solidFill>
                  <a:srgbClr val="1F2020"/>
                </a:solidFill>
                <a:latin typeface="Canva Sans"/>
                <a:ea typeface="Canva Sans"/>
                <a:cs typeface="Canva Sans"/>
                <a:sym typeface="Canva Sans"/>
              </a:rPr>
              <a:t>Residence permit application form (filled online)</a:t>
            </a:r>
          </a:p>
          <a:p>
            <a:pPr algn="l">
              <a:lnSpc>
                <a:spcPts val="2659"/>
              </a:lnSpc>
              <a:spcBef>
                <a:spcPct val="0"/>
              </a:spcBef>
            </a:pPr>
            <a:r>
              <a:rPr lang="en-US" sz="1899">
                <a:solidFill>
                  <a:srgbClr val="1F2020"/>
                </a:solidFill>
                <a:latin typeface="Canva Sans"/>
                <a:ea typeface="Canva Sans"/>
                <a:cs typeface="Canva Sans"/>
                <a:sym typeface="Canva Sans"/>
              </a:rPr>
              <a:t>Payment receipt for the residence permit fee (paid at tax office)</a:t>
            </a:r>
          </a:p>
          <a:p>
            <a:pPr algn="l">
              <a:lnSpc>
                <a:spcPts val="2659"/>
              </a:lnSpc>
              <a:spcBef>
                <a:spcPct val="0"/>
              </a:spcBef>
            </a:pPr>
            <a:endParaRPr lang="en-US" sz="1899">
              <a:solidFill>
                <a:srgbClr val="1F2020"/>
              </a:solidFill>
              <a:latin typeface="Canva Sans"/>
              <a:ea typeface="Canva Sans"/>
              <a:cs typeface="Canva Sans"/>
              <a:sym typeface="Canva Sans"/>
            </a:endParaRPr>
          </a:p>
          <a:p>
            <a:pPr algn="l">
              <a:lnSpc>
                <a:spcPts val="2659"/>
              </a:lnSpc>
              <a:spcBef>
                <a:spcPct val="0"/>
              </a:spcBef>
            </a:pPr>
            <a:r>
              <a:rPr lang="en-US" sz="1899">
                <a:solidFill>
                  <a:srgbClr val="1F2020"/>
                </a:solidFill>
                <a:latin typeface="Canva Sans"/>
                <a:ea typeface="Canva Sans"/>
                <a:cs typeface="Canva Sans"/>
                <a:sym typeface="Canva Sans"/>
              </a:rPr>
              <a:t>🧭 Assistance Provided By: Erasmus Office</a:t>
            </a:r>
          </a:p>
          <a:p>
            <a:pPr algn="l">
              <a:lnSpc>
                <a:spcPts val="2659"/>
              </a:lnSpc>
              <a:spcBef>
                <a:spcPct val="0"/>
              </a:spcBef>
            </a:pPr>
            <a:r>
              <a:rPr lang="en-US" sz="1899">
                <a:solidFill>
                  <a:srgbClr val="1F2020"/>
                </a:solidFill>
                <a:latin typeface="Canva Sans"/>
                <a:ea typeface="Canva Sans"/>
                <a:cs typeface="Canva Sans"/>
                <a:sym typeface="Canva Sans"/>
              </a:rPr>
              <a:t>They will guide you through each step, help gather necessary documents, and assist with appointments.</a:t>
            </a:r>
          </a:p>
          <a:p>
            <a:pPr algn="l">
              <a:lnSpc>
                <a:spcPts val="2659"/>
              </a:lnSpc>
              <a:spcBef>
                <a:spcPct val="0"/>
              </a:spcBef>
            </a:pPr>
            <a:r>
              <a:rPr lang="en-US" sz="1899">
                <a:solidFill>
                  <a:srgbClr val="1F2020"/>
                </a:solidFill>
                <a:latin typeface="Canva Sans"/>
                <a:ea typeface="Canva Sans"/>
                <a:cs typeface="Canva Sans"/>
                <a:sym typeface="Canva Sans"/>
              </a:rPr>
              <a:t>Orientation sessions about the residence permit process are usually held at the beginning of each semester.</a:t>
            </a:r>
          </a:p>
          <a:p>
            <a:pPr algn="l">
              <a:lnSpc>
                <a:spcPts val="2659"/>
              </a:lnSpc>
              <a:spcBef>
                <a:spcPct val="0"/>
              </a:spcBef>
            </a:pPr>
            <a:endParaRPr lang="en-US" sz="1899">
              <a:solidFill>
                <a:srgbClr val="1F2020"/>
              </a:solidFill>
              <a:latin typeface="Canva Sans"/>
              <a:ea typeface="Canva Sans"/>
              <a:cs typeface="Canva Sans"/>
              <a:sym typeface="Canva Sans"/>
            </a:endParaRPr>
          </a:p>
          <a:p>
            <a:pPr algn="l">
              <a:lnSpc>
                <a:spcPts val="2659"/>
              </a:lnSpc>
              <a:spcBef>
                <a:spcPct val="0"/>
              </a:spcBef>
            </a:pPr>
            <a:r>
              <a:rPr lang="en-US" sz="1899">
                <a:solidFill>
                  <a:srgbClr val="1F2020"/>
                </a:solidFill>
                <a:latin typeface="Canva Sans"/>
                <a:ea typeface="Canva Sans"/>
                <a:cs typeface="Canva Sans"/>
                <a:sym typeface="Canva Sans"/>
              </a:rPr>
              <a:t>📍 Location: Kutlubey Campus</a:t>
            </a:r>
          </a:p>
          <a:p>
            <a:pPr algn="l">
              <a:lnSpc>
                <a:spcPts val="2659"/>
              </a:lnSpc>
              <a:spcBef>
                <a:spcPct val="0"/>
              </a:spcBef>
            </a:pPr>
            <a:r>
              <a:rPr lang="en-US" sz="1899">
                <a:solidFill>
                  <a:srgbClr val="1F2020"/>
                </a:solidFill>
                <a:latin typeface="Canva Sans"/>
                <a:ea typeface="Canva Sans"/>
                <a:cs typeface="Canva Sans"/>
                <a:sym typeface="Canva Sans"/>
              </a:rPr>
              <a:t> 📧 Email:  international</a:t>
            </a:r>
            <a:r>
              <a:rPr lang="en-US" sz="1899" u="sng">
                <a:solidFill>
                  <a:srgbClr val="1F2020"/>
                </a:solidFill>
                <a:latin typeface="Canva Sans"/>
                <a:ea typeface="Canva Sans"/>
                <a:cs typeface="Canva Sans"/>
                <a:sym typeface="Canva Sans"/>
                <a:hlinkClick r:id="rId4" tooltip="mailto:xxxxxxx@bartin.edu.tr"/>
              </a:rPr>
              <a:t>@personel.bartin.edu.tr</a:t>
            </a:r>
          </a:p>
          <a:p>
            <a:pPr algn="l">
              <a:lnSpc>
                <a:spcPts val="2659"/>
              </a:lnSpc>
              <a:spcBef>
                <a:spcPct val="0"/>
              </a:spcBef>
            </a:pPr>
            <a:r>
              <a:rPr lang="en-US" sz="1899">
                <a:solidFill>
                  <a:srgbClr val="1F2020"/>
                </a:solidFill>
                <a:latin typeface="Canva Sans"/>
                <a:ea typeface="Canva Sans"/>
                <a:cs typeface="Canva Sans"/>
                <a:sym typeface="Canva Sans"/>
              </a:rPr>
              <a:t> ☎ Phone: +90 378 223 5435/5436/5437</a:t>
            </a:r>
          </a:p>
          <a:p>
            <a:pPr algn="l">
              <a:lnSpc>
                <a:spcPts val="2659"/>
              </a:lnSpc>
              <a:spcBef>
                <a:spcPct val="0"/>
              </a:spcBef>
            </a:pPr>
            <a:r>
              <a:rPr lang="en-US" sz="1899">
                <a:solidFill>
                  <a:srgbClr val="1F2020"/>
                </a:solidFill>
                <a:latin typeface="Canva Sans"/>
                <a:ea typeface="Canva Sans"/>
                <a:cs typeface="Canva Sans"/>
                <a:sym typeface="Canva Sans"/>
              </a:rPr>
              <a:t> 🕒 Office Hours: Monday–Friday, 09:00–17:00</a:t>
            </a:r>
          </a:p>
        </p:txBody>
      </p:sp>
      <p:sp>
        <p:nvSpPr>
          <p:cNvPr id="13" name="TextBox 13"/>
          <p:cNvSpPr txBox="1"/>
          <p:nvPr/>
        </p:nvSpPr>
        <p:spPr>
          <a:xfrm>
            <a:off x="3549677" y="3783330"/>
            <a:ext cx="10173182" cy="2453640"/>
          </a:xfrm>
          <a:prstGeom prst="rect">
            <a:avLst/>
          </a:prstGeom>
        </p:spPr>
        <p:txBody>
          <a:bodyPr lIns="0" tIns="0" rIns="0" bIns="0" rtlCol="0" anchor="t">
            <a:spAutoFit/>
          </a:bodyPr>
          <a:lstStyle/>
          <a:p>
            <a:pPr algn="ctr">
              <a:lnSpc>
                <a:spcPts val="20160"/>
              </a:lnSpc>
              <a:spcBef>
                <a:spcPct val="0"/>
              </a:spcBef>
            </a:pPr>
            <a:r>
              <a:rPr lang="en-US" sz="14400">
                <a:solidFill>
                  <a:srgbClr val="AFC3DA">
                    <a:alpha val="18824"/>
                  </a:srgbClr>
                </a:solidFill>
                <a:latin typeface="Bevan"/>
                <a:ea typeface="Bevan"/>
                <a:cs typeface="Bevan"/>
                <a:sym typeface="Bevan"/>
              </a:rPr>
              <a:t>BARTIN</a:t>
            </a:r>
          </a:p>
        </p:txBody>
      </p:sp>
      <p:grpSp>
        <p:nvGrpSpPr>
          <p:cNvPr id="14" name="Group 14"/>
          <p:cNvGrpSpPr/>
          <p:nvPr/>
        </p:nvGrpSpPr>
        <p:grpSpPr>
          <a:xfrm>
            <a:off x="323373" y="140548"/>
            <a:ext cx="1206592" cy="1206592"/>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a:stretch>
            </a:blipFill>
          </p:spPr>
          <p:txBody>
            <a:bodyPr/>
            <a:lstStyle/>
            <a:p>
              <a:endParaRPr lang="tr-TR"/>
            </a:p>
          </p:txBody>
        </p:sp>
      </p:grpSp>
      <p:sp>
        <p:nvSpPr>
          <p:cNvPr id="16" name="TextBox 16"/>
          <p:cNvSpPr txBox="1"/>
          <p:nvPr/>
        </p:nvSpPr>
        <p:spPr>
          <a:xfrm>
            <a:off x="1679291" y="625734"/>
            <a:ext cx="1926211" cy="240665"/>
          </a:xfrm>
          <a:prstGeom prst="rect">
            <a:avLst/>
          </a:prstGeom>
        </p:spPr>
        <p:txBody>
          <a:bodyPr lIns="0" tIns="0" rIns="0" bIns="0" rtlCol="0" anchor="t">
            <a:spAutoFit/>
          </a:bodyPr>
          <a:lstStyle/>
          <a:p>
            <a:pPr algn="l">
              <a:lnSpc>
                <a:spcPts val="1960"/>
              </a:lnSpc>
              <a:spcBef>
                <a:spcPct val="0"/>
              </a:spcBef>
            </a:pPr>
            <a:r>
              <a:rPr lang="en-US" sz="1400" b="1">
                <a:solidFill>
                  <a:srgbClr val="1F2020">
                    <a:alpha val="55686"/>
                  </a:srgbClr>
                </a:solidFill>
                <a:latin typeface="Open Sans Bold"/>
                <a:ea typeface="Open Sans Bold"/>
                <a:cs typeface="Open Sans Bold"/>
                <a:sym typeface="Open Sans Bold"/>
              </a:rPr>
              <a:t>BARTIN UNIVERSITY</a:t>
            </a:r>
          </a:p>
        </p:txBody>
      </p:sp>
    </p:spTree>
  </p:cSld>
  <p:clrMapOvr>
    <a:masterClrMapping/>
  </p:clrMapOvr>
  <p:transition spd="slow">
    <p:cover dir="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259300" y="0"/>
            <a:ext cx="1028700" cy="1028700"/>
            <a:chOff x="0" y="0"/>
            <a:chExt cx="270933" cy="270933"/>
          </a:xfrm>
        </p:grpSpPr>
        <p:sp>
          <p:nvSpPr>
            <p:cNvPr id="3" name="Freeform 3"/>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solidFill>
              <a:srgbClr val="2A4A91"/>
            </a:solidFill>
          </p:spPr>
          <p:txBody>
            <a:bodyPr/>
            <a:lstStyle/>
            <a:p>
              <a:endParaRPr lang="tr-TR"/>
            </a:p>
          </p:txBody>
        </p:sp>
        <p:sp>
          <p:nvSpPr>
            <p:cNvPr id="4" name="TextBox 4"/>
            <p:cNvSpPr txBox="1"/>
            <p:nvPr/>
          </p:nvSpPr>
          <p:spPr>
            <a:xfrm>
              <a:off x="0" y="-38100"/>
              <a:ext cx="270933" cy="309033"/>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4312050" y="3957805"/>
            <a:ext cx="10173182" cy="2453640"/>
          </a:xfrm>
          <a:prstGeom prst="rect">
            <a:avLst/>
          </a:prstGeom>
        </p:spPr>
        <p:txBody>
          <a:bodyPr lIns="0" tIns="0" rIns="0" bIns="0" rtlCol="0" anchor="t">
            <a:spAutoFit/>
          </a:bodyPr>
          <a:lstStyle/>
          <a:p>
            <a:pPr algn="ctr">
              <a:lnSpc>
                <a:spcPts val="20160"/>
              </a:lnSpc>
              <a:spcBef>
                <a:spcPct val="0"/>
              </a:spcBef>
            </a:pPr>
            <a:r>
              <a:rPr lang="en-US" sz="14400">
                <a:solidFill>
                  <a:srgbClr val="AFC3DA">
                    <a:alpha val="18824"/>
                  </a:srgbClr>
                </a:solidFill>
                <a:latin typeface="Bevan"/>
                <a:ea typeface="Bevan"/>
                <a:cs typeface="Bevan"/>
                <a:sym typeface="Bevan"/>
              </a:rPr>
              <a:t>BARTIN</a:t>
            </a:r>
          </a:p>
        </p:txBody>
      </p:sp>
      <p:grpSp>
        <p:nvGrpSpPr>
          <p:cNvPr id="6" name="Group 6"/>
          <p:cNvGrpSpPr/>
          <p:nvPr/>
        </p:nvGrpSpPr>
        <p:grpSpPr>
          <a:xfrm>
            <a:off x="926668" y="1347140"/>
            <a:ext cx="4874936" cy="8229600"/>
            <a:chOff x="0" y="0"/>
            <a:chExt cx="6499915" cy="10972800"/>
          </a:xfrm>
        </p:grpSpPr>
        <p:pic>
          <p:nvPicPr>
            <p:cNvPr id="7" name="Picture 7"/>
            <p:cNvPicPr>
              <a:picLocks noChangeAspect="1"/>
            </p:cNvPicPr>
            <p:nvPr/>
          </p:nvPicPr>
          <p:blipFill>
            <a:blip r:embed="rId2"/>
            <a:srcRect l="16397" r="48168"/>
            <a:stretch>
              <a:fillRect/>
            </a:stretch>
          </p:blipFill>
          <p:spPr>
            <a:xfrm>
              <a:off x="0" y="0"/>
              <a:ext cx="6499915" cy="10972800"/>
            </a:xfrm>
            <a:prstGeom prst="rect">
              <a:avLst/>
            </a:prstGeom>
          </p:spPr>
        </p:pic>
      </p:grpSp>
      <p:sp>
        <p:nvSpPr>
          <p:cNvPr id="8" name="TextBox 8"/>
          <p:cNvSpPr txBox="1"/>
          <p:nvPr/>
        </p:nvSpPr>
        <p:spPr>
          <a:xfrm>
            <a:off x="6970386" y="2919608"/>
            <a:ext cx="10288914" cy="6205970"/>
          </a:xfrm>
          <a:prstGeom prst="rect">
            <a:avLst/>
          </a:prstGeom>
        </p:spPr>
        <p:txBody>
          <a:bodyPr lIns="0" tIns="0" rIns="0" bIns="0" rtlCol="0" anchor="t">
            <a:spAutoFit/>
          </a:bodyPr>
          <a:lstStyle/>
          <a:p>
            <a:pPr algn="l">
              <a:lnSpc>
                <a:spcPts val="2847"/>
              </a:lnSpc>
            </a:pPr>
            <a:r>
              <a:rPr lang="en-US" sz="2034">
                <a:solidFill>
                  <a:srgbClr val="1F2020"/>
                </a:solidFill>
                <a:latin typeface="Open Sans"/>
                <a:ea typeface="Open Sans"/>
                <a:cs typeface="Open Sans"/>
                <a:sym typeface="Open Sans"/>
              </a:rPr>
              <a:t>🎓 Student Card (Balkart)</a:t>
            </a:r>
          </a:p>
          <a:p>
            <a:pPr algn="l">
              <a:lnSpc>
                <a:spcPts val="2847"/>
              </a:lnSpc>
            </a:pPr>
            <a:endParaRPr lang="en-US" sz="2034">
              <a:solidFill>
                <a:srgbClr val="1F2020"/>
              </a:solidFill>
              <a:latin typeface="Open Sans"/>
              <a:ea typeface="Open Sans"/>
              <a:cs typeface="Open Sans"/>
              <a:sym typeface="Open Sans"/>
            </a:endParaRPr>
          </a:p>
          <a:p>
            <a:pPr marL="439200" lvl="1" indent="-219600" algn="l">
              <a:lnSpc>
                <a:spcPts val="2847"/>
              </a:lnSpc>
              <a:buFont typeface="Arial"/>
              <a:buChar char="•"/>
            </a:pPr>
            <a:r>
              <a:rPr lang="en-US" sz="2034">
                <a:solidFill>
                  <a:srgbClr val="1F2020"/>
                </a:solidFill>
                <a:latin typeface="Open Sans"/>
                <a:ea typeface="Open Sans"/>
                <a:cs typeface="Open Sans"/>
                <a:sym typeface="Open Sans"/>
              </a:rPr>
              <a:t>Balkart is the official student card in Bartın.</a:t>
            </a:r>
          </a:p>
          <a:p>
            <a:pPr marL="439200" lvl="1" indent="-219600" algn="l">
              <a:lnSpc>
                <a:spcPts val="2847"/>
              </a:lnSpc>
              <a:buFont typeface="Arial"/>
              <a:buChar char="•"/>
            </a:pPr>
            <a:r>
              <a:rPr lang="en-US" sz="2034">
                <a:solidFill>
                  <a:srgbClr val="1F2020"/>
                </a:solidFill>
                <a:latin typeface="Open Sans"/>
                <a:ea typeface="Open Sans"/>
                <a:cs typeface="Open Sans"/>
                <a:sym typeface="Open Sans"/>
              </a:rPr>
              <a:t>It is used for public transportation (buses &amp; minibuses), university cafeterias, and libraries.</a:t>
            </a:r>
          </a:p>
          <a:p>
            <a:pPr algn="l">
              <a:lnSpc>
                <a:spcPts val="2847"/>
              </a:lnSpc>
            </a:pPr>
            <a:r>
              <a:rPr lang="en-US" sz="2034">
                <a:solidFill>
                  <a:srgbClr val="1F2020"/>
                </a:solidFill>
                <a:latin typeface="Open Sans"/>
                <a:ea typeface="Open Sans"/>
                <a:cs typeface="Open Sans"/>
                <a:sym typeface="Open Sans"/>
              </a:rPr>
              <a:t>📍 Address (City Center):</a:t>
            </a:r>
          </a:p>
          <a:p>
            <a:pPr marL="439200" lvl="1" indent="-219600" algn="l">
              <a:lnSpc>
                <a:spcPts val="2847"/>
              </a:lnSpc>
              <a:buFont typeface="Arial"/>
              <a:buChar char="•"/>
            </a:pPr>
            <a:r>
              <a:rPr lang="en-US" sz="2034">
                <a:solidFill>
                  <a:srgbClr val="1F2020"/>
                </a:solidFill>
                <a:latin typeface="Open Sans"/>
                <a:ea typeface="Open Sans"/>
                <a:cs typeface="Open Sans"/>
                <a:sym typeface="Open Sans"/>
              </a:rPr>
              <a:t> Bartın Municipality Public Bus Card Center</a:t>
            </a:r>
          </a:p>
          <a:p>
            <a:pPr marL="439200" lvl="1" indent="-219600" algn="l">
              <a:lnSpc>
                <a:spcPts val="2847"/>
              </a:lnSpc>
              <a:buFont typeface="Arial"/>
              <a:buChar char="•"/>
            </a:pPr>
            <a:r>
              <a:rPr lang="en-US" sz="2034">
                <a:solidFill>
                  <a:srgbClr val="1F2020"/>
                </a:solidFill>
                <a:latin typeface="Open Sans"/>
                <a:ea typeface="Open Sans"/>
                <a:cs typeface="Open Sans"/>
                <a:sym typeface="Open Sans"/>
              </a:rPr>
              <a:t> Kırtepe Neighborhood, Terminal Street, Bartın City Center</a:t>
            </a:r>
          </a:p>
          <a:p>
            <a:pPr marL="439200" lvl="1" indent="-219600" algn="l">
              <a:lnSpc>
                <a:spcPts val="2847"/>
              </a:lnSpc>
              <a:buFont typeface="Arial"/>
              <a:buChar char="•"/>
            </a:pPr>
            <a:r>
              <a:rPr lang="en-US" sz="2034">
                <a:solidFill>
                  <a:srgbClr val="1F2020"/>
                </a:solidFill>
                <a:latin typeface="Open Sans"/>
                <a:ea typeface="Open Sans"/>
                <a:cs typeface="Open Sans"/>
                <a:sym typeface="Open Sans"/>
              </a:rPr>
              <a:t>You can apply for your Balkart here by providing your student certificate, ID/passport, and a biometric photo.</a:t>
            </a:r>
          </a:p>
          <a:p>
            <a:pPr marL="439200" lvl="1" indent="-219600" algn="l">
              <a:lnSpc>
                <a:spcPts val="2847"/>
              </a:lnSpc>
              <a:buFont typeface="Arial"/>
              <a:buChar char="•"/>
            </a:pPr>
            <a:r>
              <a:rPr lang="en-US" sz="2034">
                <a:solidFill>
                  <a:srgbClr val="1F2020"/>
                </a:solidFill>
                <a:latin typeface="Open Sans"/>
                <a:ea typeface="Open Sans"/>
                <a:cs typeface="Open Sans"/>
                <a:sym typeface="Open Sans"/>
              </a:rPr>
              <a:t>Required Documents for Smart Student Card Application:</a:t>
            </a:r>
          </a:p>
          <a:p>
            <a:pPr marL="439200" lvl="1" indent="-219600" algn="l">
              <a:lnSpc>
                <a:spcPts val="2847"/>
              </a:lnSpc>
              <a:buFont typeface="Arial"/>
              <a:buChar char="•"/>
            </a:pPr>
            <a:r>
              <a:rPr lang="en-US" sz="2034">
                <a:solidFill>
                  <a:srgbClr val="1F2020"/>
                </a:solidFill>
                <a:latin typeface="Open Sans"/>
                <a:ea typeface="Open Sans"/>
                <a:cs typeface="Open Sans"/>
                <a:sym typeface="Open Sans"/>
              </a:rPr>
              <a:t>Student Certificate</a:t>
            </a:r>
          </a:p>
          <a:p>
            <a:pPr marL="439200" lvl="1" indent="-219600" algn="l">
              <a:lnSpc>
                <a:spcPts val="2847"/>
              </a:lnSpc>
              <a:buFont typeface="Arial"/>
              <a:buChar char="•"/>
            </a:pPr>
            <a:r>
              <a:rPr lang="en-US" sz="2034">
                <a:solidFill>
                  <a:srgbClr val="1F2020"/>
                </a:solidFill>
                <a:latin typeface="Open Sans"/>
                <a:ea typeface="Open Sans"/>
                <a:cs typeface="Open Sans"/>
                <a:sym typeface="Open Sans"/>
              </a:rPr>
              <a:t>1 Passport-Sized Photo</a:t>
            </a:r>
          </a:p>
          <a:p>
            <a:pPr marL="439200" lvl="1" indent="-219600" algn="l">
              <a:lnSpc>
                <a:spcPts val="2847"/>
              </a:lnSpc>
              <a:buFont typeface="Arial"/>
              <a:buChar char="•"/>
            </a:pPr>
            <a:r>
              <a:rPr lang="en-US" sz="2034">
                <a:solidFill>
                  <a:srgbClr val="1F2020"/>
                </a:solidFill>
                <a:latin typeface="Open Sans"/>
                <a:ea typeface="Open Sans"/>
                <a:cs typeface="Open Sans"/>
                <a:sym typeface="Open Sans"/>
              </a:rPr>
              <a:t>You will receive your Balkart after completing your registration at the university.</a:t>
            </a:r>
          </a:p>
          <a:p>
            <a:pPr marL="439200" lvl="1" indent="-219600" algn="l">
              <a:lnSpc>
                <a:spcPts val="2847"/>
              </a:lnSpc>
              <a:buFont typeface="Arial"/>
              <a:buChar char="•"/>
            </a:pPr>
            <a:r>
              <a:rPr lang="en-US" sz="2034">
                <a:solidFill>
                  <a:srgbClr val="1F2020"/>
                </a:solidFill>
                <a:latin typeface="Open Sans"/>
                <a:ea typeface="Open Sans"/>
                <a:cs typeface="Open Sans"/>
                <a:sym typeface="Open Sans"/>
              </a:rPr>
              <a:t>Don’t forget to carry it with you — it provides student discounts and is often required for university services.</a:t>
            </a:r>
          </a:p>
          <a:p>
            <a:pPr algn="l">
              <a:lnSpc>
                <a:spcPts val="4047"/>
              </a:lnSpc>
              <a:spcBef>
                <a:spcPct val="0"/>
              </a:spcBef>
            </a:pPr>
            <a:endParaRPr lang="en-US" sz="2034">
              <a:solidFill>
                <a:srgbClr val="1F2020"/>
              </a:solidFill>
              <a:latin typeface="Open Sans"/>
              <a:ea typeface="Open Sans"/>
              <a:cs typeface="Open Sans"/>
              <a:sym typeface="Open Sans"/>
            </a:endParaRPr>
          </a:p>
        </p:txBody>
      </p:sp>
      <p:grpSp>
        <p:nvGrpSpPr>
          <p:cNvPr id="9" name="Group 9"/>
          <p:cNvGrpSpPr/>
          <p:nvPr/>
        </p:nvGrpSpPr>
        <p:grpSpPr>
          <a:xfrm>
            <a:off x="323373" y="140548"/>
            <a:ext cx="1206592" cy="120659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a:stretch>
            </a:blipFill>
          </p:spPr>
          <p:txBody>
            <a:bodyPr/>
            <a:lstStyle/>
            <a:p>
              <a:endParaRPr lang="tr-TR"/>
            </a:p>
          </p:txBody>
        </p:sp>
      </p:grpSp>
      <p:sp>
        <p:nvSpPr>
          <p:cNvPr id="11" name="TextBox 11"/>
          <p:cNvSpPr txBox="1"/>
          <p:nvPr/>
        </p:nvSpPr>
        <p:spPr>
          <a:xfrm>
            <a:off x="1679291" y="625734"/>
            <a:ext cx="1926211" cy="240665"/>
          </a:xfrm>
          <a:prstGeom prst="rect">
            <a:avLst/>
          </a:prstGeom>
        </p:spPr>
        <p:txBody>
          <a:bodyPr lIns="0" tIns="0" rIns="0" bIns="0" rtlCol="0" anchor="t">
            <a:spAutoFit/>
          </a:bodyPr>
          <a:lstStyle/>
          <a:p>
            <a:pPr algn="l">
              <a:lnSpc>
                <a:spcPts val="1960"/>
              </a:lnSpc>
              <a:spcBef>
                <a:spcPct val="0"/>
              </a:spcBef>
            </a:pPr>
            <a:r>
              <a:rPr lang="en-US" sz="1400" b="1">
                <a:solidFill>
                  <a:srgbClr val="1F2020"/>
                </a:solidFill>
                <a:latin typeface="Open Sans Bold"/>
                <a:ea typeface="Open Sans Bold"/>
                <a:cs typeface="Open Sans Bold"/>
                <a:sym typeface="Open Sans Bold"/>
              </a:rPr>
              <a:t>BARTIN UNIVERSITY</a:t>
            </a:r>
          </a:p>
        </p:txBody>
      </p:sp>
      <p:sp>
        <p:nvSpPr>
          <p:cNvPr id="12" name="TextBox 12"/>
          <p:cNvSpPr txBox="1"/>
          <p:nvPr/>
        </p:nvSpPr>
        <p:spPr>
          <a:xfrm>
            <a:off x="6491814" y="1137590"/>
            <a:ext cx="10605665" cy="1604644"/>
          </a:xfrm>
          <a:prstGeom prst="rect">
            <a:avLst/>
          </a:prstGeom>
        </p:spPr>
        <p:txBody>
          <a:bodyPr lIns="0" tIns="0" rIns="0" bIns="0" rtlCol="0" anchor="t">
            <a:spAutoFit/>
          </a:bodyPr>
          <a:lstStyle/>
          <a:p>
            <a:pPr algn="ctr">
              <a:lnSpc>
                <a:spcPts val="12880"/>
              </a:lnSpc>
            </a:pPr>
            <a:r>
              <a:rPr lang="en-US" sz="9200" b="1">
                <a:solidFill>
                  <a:srgbClr val="000000"/>
                </a:solidFill>
                <a:latin typeface="Arimo Bold"/>
                <a:ea typeface="Arimo Bold"/>
                <a:cs typeface="Arimo Bold"/>
                <a:sym typeface="Arimo Bold"/>
              </a:rPr>
              <a:t>🏡</a:t>
            </a:r>
            <a:r>
              <a:rPr lang="en-US" sz="9200" b="1">
                <a:solidFill>
                  <a:srgbClr val="587FB4"/>
                </a:solidFill>
                <a:latin typeface="Arimo Bold"/>
                <a:ea typeface="Arimo Bold"/>
                <a:cs typeface="Arimo Bold"/>
                <a:sym typeface="Arimo Bold"/>
              </a:rPr>
              <a:t> Living in Bartın</a:t>
            </a:r>
          </a:p>
        </p:txBody>
      </p:sp>
    </p:spTree>
  </p:cSld>
  <p:clrMapOvr>
    <a:masterClrMapping/>
  </p:clrMapOvr>
  <p:transition spd="slow">
    <p:cover dir="l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259300" y="0"/>
            <a:ext cx="1028700" cy="1028700"/>
            <a:chOff x="0" y="0"/>
            <a:chExt cx="270933" cy="270933"/>
          </a:xfrm>
        </p:grpSpPr>
        <p:sp>
          <p:nvSpPr>
            <p:cNvPr id="3" name="Freeform 3"/>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solidFill>
              <a:srgbClr val="AFC3DA"/>
            </a:solidFill>
          </p:spPr>
          <p:txBody>
            <a:bodyPr/>
            <a:lstStyle/>
            <a:p>
              <a:endParaRPr lang="tr-TR"/>
            </a:p>
          </p:txBody>
        </p:sp>
        <p:sp>
          <p:nvSpPr>
            <p:cNvPr id="4" name="TextBox 4"/>
            <p:cNvSpPr txBox="1"/>
            <p:nvPr/>
          </p:nvSpPr>
          <p:spPr>
            <a:xfrm>
              <a:off x="0" y="-38100"/>
              <a:ext cx="270933" cy="309033"/>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2610069" y="423267"/>
            <a:ext cx="11465181" cy="876300"/>
          </a:xfrm>
          <a:prstGeom prst="rect">
            <a:avLst/>
          </a:prstGeom>
        </p:spPr>
        <p:txBody>
          <a:bodyPr lIns="0" tIns="0" rIns="0" bIns="0" rtlCol="0" anchor="t">
            <a:spAutoFit/>
          </a:bodyPr>
          <a:lstStyle/>
          <a:p>
            <a:pPr algn="ctr">
              <a:lnSpc>
                <a:spcPts val="6600"/>
              </a:lnSpc>
            </a:pPr>
            <a:r>
              <a:rPr lang="en-US" sz="6000" b="1">
                <a:solidFill>
                  <a:srgbClr val="587FB4"/>
                </a:solidFill>
                <a:latin typeface="Roboto Bold"/>
                <a:ea typeface="Roboto Bold"/>
                <a:cs typeface="Roboto Bold"/>
                <a:sym typeface="Roboto Bold"/>
              </a:rPr>
              <a:t>🏥 Healthcare Services</a:t>
            </a:r>
          </a:p>
        </p:txBody>
      </p:sp>
      <p:sp>
        <p:nvSpPr>
          <p:cNvPr id="6" name="TextBox 6"/>
          <p:cNvSpPr txBox="1"/>
          <p:nvPr/>
        </p:nvSpPr>
        <p:spPr>
          <a:xfrm>
            <a:off x="833800" y="1220067"/>
            <a:ext cx="15869841" cy="3749040"/>
          </a:xfrm>
          <a:prstGeom prst="rect">
            <a:avLst/>
          </a:prstGeom>
        </p:spPr>
        <p:txBody>
          <a:bodyPr lIns="0" tIns="0" rIns="0" bIns="0" rtlCol="0" anchor="t">
            <a:spAutoFit/>
          </a:bodyPr>
          <a:lstStyle/>
          <a:p>
            <a:pPr algn="ctr">
              <a:lnSpc>
                <a:spcPts val="3359"/>
              </a:lnSpc>
              <a:spcBef>
                <a:spcPct val="0"/>
              </a:spcBef>
            </a:pPr>
            <a:endParaRPr/>
          </a:p>
          <a:p>
            <a:pPr algn="ctr">
              <a:lnSpc>
                <a:spcPts val="3359"/>
              </a:lnSpc>
              <a:spcBef>
                <a:spcPct val="0"/>
              </a:spcBef>
            </a:pPr>
            <a:r>
              <a:rPr lang="en-US" sz="2400" b="1">
                <a:solidFill>
                  <a:srgbClr val="000000"/>
                </a:solidFill>
                <a:latin typeface="Canva Sans Bold"/>
                <a:ea typeface="Canva Sans Bold"/>
                <a:cs typeface="Canva Sans Bold"/>
                <a:sym typeface="Canva Sans Bold"/>
              </a:rPr>
              <a:t>Bartın State Hospital: </a:t>
            </a:r>
            <a:r>
              <a:rPr lang="en-US" sz="2400">
                <a:solidFill>
                  <a:srgbClr val="000000"/>
                </a:solidFill>
                <a:latin typeface="Canva Sans"/>
                <a:ea typeface="Canva Sans"/>
                <a:cs typeface="Canva Sans"/>
                <a:sym typeface="Canva Sans"/>
              </a:rPr>
              <a:t>Public hospital offering affordable healthcare services.</a:t>
            </a:r>
          </a:p>
          <a:p>
            <a:pPr algn="ctr">
              <a:lnSpc>
                <a:spcPts val="3359"/>
              </a:lnSpc>
              <a:spcBef>
                <a:spcPct val="0"/>
              </a:spcBef>
            </a:pPr>
            <a:endParaRPr lang="en-US" sz="2400">
              <a:solidFill>
                <a:srgbClr val="000000"/>
              </a:solidFill>
              <a:latin typeface="Canva Sans"/>
              <a:ea typeface="Canva Sans"/>
              <a:cs typeface="Canva Sans"/>
              <a:sym typeface="Canva Sans"/>
            </a:endParaRPr>
          </a:p>
          <a:p>
            <a:pPr algn="ctr">
              <a:lnSpc>
                <a:spcPts val="3359"/>
              </a:lnSpc>
              <a:spcBef>
                <a:spcPct val="0"/>
              </a:spcBef>
            </a:pPr>
            <a:r>
              <a:rPr lang="en-US" sz="2400" b="1">
                <a:solidFill>
                  <a:srgbClr val="000000"/>
                </a:solidFill>
                <a:latin typeface="Canva Sans Bold"/>
                <a:ea typeface="Canva Sans Bold"/>
                <a:cs typeface="Canva Sans Bold"/>
                <a:sym typeface="Canva Sans Bold"/>
              </a:rPr>
              <a:t>Private Aktıp Hospital:</a:t>
            </a:r>
            <a:r>
              <a:rPr lang="en-US" sz="2400">
                <a:solidFill>
                  <a:srgbClr val="000000"/>
                </a:solidFill>
                <a:latin typeface="Canva Sans"/>
                <a:ea typeface="Canva Sans"/>
                <a:cs typeface="Canva Sans"/>
                <a:sym typeface="Canva Sans"/>
              </a:rPr>
              <a:t> Private hospital with more personalized and faster services (but more expensive).</a:t>
            </a:r>
          </a:p>
          <a:p>
            <a:pPr algn="ctr">
              <a:lnSpc>
                <a:spcPts val="3359"/>
              </a:lnSpc>
              <a:spcBef>
                <a:spcPct val="0"/>
              </a:spcBef>
            </a:pPr>
            <a:endParaRPr lang="en-US" sz="2400">
              <a:solidFill>
                <a:srgbClr val="000000"/>
              </a:solidFill>
              <a:latin typeface="Canva Sans"/>
              <a:ea typeface="Canva Sans"/>
              <a:cs typeface="Canva Sans"/>
              <a:sym typeface="Canva Sans"/>
            </a:endParaRPr>
          </a:p>
          <a:p>
            <a:pPr algn="ctr">
              <a:lnSpc>
                <a:spcPts val="3359"/>
              </a:lnSpc>
              <a:spcBef>
                <a:spcPct val="0"/>
              </a:spcBef>
            </a:pPr>
            <a:r>
              <a:rPr lang="en-US" sz="2400" b="1">
                <a:solidFill>
                  <a:srgbClr val="000000"/>
                </a:solidFill>
                <a:latin typeface="Canva Sans Bold"/>
                <a:ea typeface="Canva Sans Bold"/>
                <a:cs typeface="Canva Sans Bold"/>
                <a:sym typeface="Canva Sans Bold"/>
              </a:rPr>
              <a:t>Private Yaşam Tıp Merkezi ( Hospital): </a:t>
            </a:r>
            <a:r>
              <a:rPr lang="en-US" sz="2400">
                <a:solidFill>
                  <a:srgbClr val="000000"/>
                </a:solidFill>
                <a:latin typeface="Canva Sans"/>
                <a:ea typeface="Canva Sans"/>
                <a:cs typeface="Canva Sans"/>
                <a:sym typeface="Canva Sans"/>
              </a:rPr>
              <a:t>Private hospital with more personalized and faster services.</a:t>
            </a:r>
          </a:p>
          <a:p>
            <a:pPr algn="ctr">
              <a:lnSpc>
                <a:spcPts val="3359"/>
              </a:lnSpc>
              <a:spcBef>
                <a:spcPct val="0"/>
              </a:spcBef>
            </a:pPr>
            <a:endParaRPr lang="en-US" sz="2400">
              <a:solidFill>
                <a:srgbClr val="000000"/>
              </a:solidFill>
              <a:latin typeface="Canva Sans"/>
              <a:ea typeface="Canva Sans"/>
              <a:cs typeface="Canva Sans"/>
              <a:sym typeface="Canva Sans"/>
            </a:endParaRPr>
          </a:p>
          <a:p>
            <a:pPr algn="ctr">
              <a:lnSpc>
                <a:spcPts val="3359"/>
              </a:lnSpc>
              <a:spcBef>
                <a:spcPct val="0"/>
              </a:spcBef>
            </a:pPr>
            <a:r>
              <a:rPr lang="en-US" sz="2400">
                <a:solidFill>
                  <a:srgbClr val="000000"/>
                </a:solidFill>
                <a:latin typeface="Canva Sans"/>
                <a:ea typeface="Canva Sans"/>
                <a:cs typeface="Canva Sans"/>
                <a:sym typeface="Canva Sans"/>
              </a:rPr>
              <a:t>Pharmacies (eczane) are widely available and usually open until late evening. Emergency pharmacies are available at night and weekends.</a:t>
            </a:r>
          </a:p>
        </p:txBody>
      </p:sp>
      <p:sp>
        <p:nvSpPr>
          <p:cNvPr id="7" name="TextBox 7"/>
          <p:cNvSpPr txBox="1"/>
          <p:nvPr/>
        </p:nvSpPr>
        <p:spPr>
          <a:xfrm>
            <a:off x="5275274" y="7354910"/>
            <a:ext cx="6134770" cy="2404365"/>
          </a:xfrm>
          <a:prstGeom prst="rect">
            <a:avLst/>
          </a:prstGeom>
        </p:spPr>
        <p:txBody>
          <a:bodyPr lIns="0" tIns="0" rIns="0" bIns="0" rtlCol="0" anchor="t">
            <a:spAutoFit/>
          </a:bodyPr>
          <a:lstStyle/>
          <a:p>
            <a:pPr marL="598701" lvl="1" indent="-299351" algn="l">
              <a:lnSpc>
                <a:spcPts val="3882"/>
              </a:lnSpc>
              <a:buFont typeface="Arial"/>
              <a:buChar char="•"/>
            </a:pPr>
            <a:r>
              <a:rPr lang="en-US" sz="2773">
                <a:solidFill>
                  <a:srgbClr val="000000"/>
                </a:solidFill>
                <a:latin typeface="Canva Sans"/>
                <a:ea typeface="Canva Sans"/>
                <a:cs typeface="Canva Sans"/>
                <a:sym typeface="Canva Sans"/>
              </a:rPr>
              <a:t>Ambulance / Medical Emergency</a:t>
            </a:r>
          </a:p>
          <a:p>
            <a:pPr marL="598701" lvl="1" indent="-299351" algn="l">
              <a:lnSpc>
                <a:spcPts val="3882"/>
              </a:lnSpc>
              <a:buFont typeface="Arial"/>
              <a:buChar char="•"/>
            </a:pPr>
            <a:r>
              <a:rPr lang="en-US" sz="2773">
                <a:solidFill>
                  <a:srgbClr val="000000"/>
                </a:solidFill>
                <a:latin typeface="Canva Sans"/>
                <a:ea typeface="Canva Sans"/>
                <a:cs typeface="Canva Sans"/>
                <a:sym typeface="Canva Sans"/>
              </a:rPr>
              <a:t>Fire Department</a:t>
            </a:r>
          </a:p>
          <a:p>
            <a:pPr marL="598701" lvl="1" indent="-299351" algn="l">
              <a:lnSpc>
                <a:spcPts val="3882"/>
              </a:lnSpc>
              <a:buFont typeface="Arial"/>
              <a:buChar char="•"/>
            </a:pPr>
            <a:r>
              <a:rPr lang="en-US" sz="2773">
                <a:solidFill>
                  <a:srgbClr val="000000"/>
                </a:solidFill>
                <a:latin typeface="Canva Sans"/>
                <a:ea typeface="Canva Sans"/>
                <a:cs typeface="Canva Sans"/>
                <a:sym typeface="Canva Sans"/>
              </a:rPr>
              <a:t>Police</a:t>
            </a:r>
          </a:p>
          <a:p>
            <a:pPr algn="l">
              <a:lnSpc>
                <a:spcPts val="3882"/>
              </a:lnSpc>
            </a:pPr>
            <a:endParaRPr lang="en-US" sz="2773">
              <a:solidFill>
                <a:srgbClr val="000000"/>
              </a:solidFill>
              <a:latin typeface="Canva Sans"/>
              <a:ea typeface="Canva Sans"/>
              <a:cs typeface="Canva Sans"/>
              <a:sym typeface="Canva Sans"/>
            </a:endParaRPr>
          </a:p>
          <a:p>
            <a:pPr algn="ctr">
              <a:lnSpc>
                <a:spcPts val="3882"/>
              </a:lnSpc>
              <a:spcBef>
                <a:spcPct val="0"/>
              </a:spcBef>
            </a:pPr>
            <a:endParaRPr lang="en-US" sz="2773">
              <a:solidFill>
                <a:srgbClr val="000000"/>
              </a:solidFill>
              <a:latin typeface="Canva Sans"/>
              <a:ea typeface="Canva Sans"/>
              <a:cs typeface="Canva Sans"/>
              <a:sym typeface="Canva Sans"/>
            </a:endParaRPr>
          </a:p>
        </p:txBody>
      </p:sp>
      <p:sp>
        <p:nvSpPr>
          <p:cNvPr id="8" name="TextBox 8"/>
          <p:cNvSpPr txBox="1"/>
          <p:nvPr/>
        </p:nvSpPr>
        <p:spPr>
          <a:xfrm>
            <a:off x="0" y="4950166"/>
            <a:ext cx="17537440" cy="1057275"/>
          </a:xfrm>
          <a:prstGeom prst="rect">
            <a:avLst/>
          </a:prstGeom>
        </p:spPr>
        <p:txBody>
          <a:bodyPr lIns="0" tIns="0" rIns="0" bIns="0" rtlCol="0" anchor="t">
            <a:spAutoFit/>
          </a:bodyPr>
          <a:lstStyle/>
          <a:p>
            <a:pPr algn="ctr">
              <a:lnSpc>
                <a:spcPts val="8400"/>
              </a:lnSpc>
            </a:pPr>
            <a:r>
              <a:rPr lang="en-US" sz="6000" b="1">
                <a:solidFill>
                  <a:srgbClr val="587FB4"/>
                </a:solidFill>
                <a:latin typeface="Arimo Bold"/>
                <a:ea typeface="Arimo Bold"/>
                <a:cs typeface="Arimo Bold"/>
                <a:sym typeface="Arimo Bold"/>
              </a:rPr>
              <a:t>🚨 Emergency Number in Türkiye</a:t>
            </a:r>
          </a:p>
        </p:txBody>
      </p:sp>
      <p:sp>
        <p:nvSpPr>
          <p:cNvPr id="9" name="TextBox 9"/>
          <p:cNvSpPr txBox="1"/>
          <p:nvPr/>
        </p:nvSpPr>
        <p:spPr>
          <a:xfrm>
            <a:off x="1371600" y="9231845"/>
            <a:ext cx="16634163" cy="481331"/>
          </a:xfrm>
          <a:prstGeom prst="rect">
            <a:avLst/>
          </a:prstGeom>
        </p:spPr>
        <p:txBody>
          <a:bodyPr wrap="square" lIns="0" tIns="0" rIns="0" bIns="0" rtlCol="0" anchor="t">
            <a:spAutoFit/>
          </a:bodyPr>
          <a:lstStyle/>
          <a:p>
            <a:pPr algn="ctr">
              <a:lnSpc>
                <a:spcPts val="3919"/>
              </a:lnSpc>
              <a:spcBef>
                <a:spcPct val="0"/>
              </a:spcBef>
            </a:pPr>
            <a:r>
              <a:rPr lang="en-US" sz="2799" b="1" dirty="0">
                <a:solidFill>
                  <a:srgbClr val="000000"/>
                </a:solidFill>
                <a:latin typeface="Canva Sans Bold"/>
                <a:ea typeface="Canva Sans Bold"/>
                <a:cs typeface="Canva Sans Bold"/>
                <a:sym typeface="Canva Sans Bold"/>
              </a:rPr>
              <a:t>💡 You can call 112 for any type of emergency, and they will direct you to the right service.</a:t>
            </a:r>
          </a:p>
        </p:txBody>
      </p:sp>
      <p:grpSp>
        <p:nvGrpSpPr>
          <p:cNvPr id="10" name="Group 10"/>
          <p:cNvGrpSpPr/>
          <p:nvPr/>
        </p:nvGrpSpPr>
        <p:grpSpPr>
          <a:xfrm>
            <a:off x="323373" y="140548"/>
            <a:ext cx="1206592" cy="1206592"/>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a:stretch>
            </a:blipFill>
          </p:spPr>
          <p:txBody>
            <a:bodyPr/>
            <a:lstStyle/>
            <a:p>
              <a:endParaRPr lang="tr-TR"/>
            </a:p>
          </p:txBody>
        </p:sp>
      </p:grpSp>
      <p:sp>
        <p:nvSpPr>
          <p:cNvPr id="12" name="TextBox 12"/>
          <p:cNvSpPr txBox="1"/>
          <p:nvPr/>
        </p:nvSpPr>
        <p:spPr>
          <a:xfrm>
            <a:off x="1679291" y="625734"/>
            <a:ext cx="1926211" cy="240665"/>
          </a:xfrm>
          <a:prstGeom prst="rect">
            <a:avLst/>
          </a:prstGeom>
        </p:spPr>
        <p:txBody>
          <a:bodyPr lIns="0" tIns="0" rIns="0" bIns="0" rtlCol="0" anchor="t">
            <a:spAutoFit/>
          </a:bodyPr>
          <a:lstStyle/>
          <a:p>
            <a:pPr algn="l">
              <a:lnSpc>
                <a:spcPts val="1960"/>
              </a:lnSpc>
              <a:spcBef>
                <a:spcPct val="0"/>
              </a:spcBef>
            </a:pPr>
            <a:r>
              <a:rPr lang="en-US" sz="1400" b="1">
                <a:solidFill>
                  <a:srgbClr val="1F2020"/>
                </a:solidFill>
                <a:latin typeface="Open Sans Bold"/>
                <a:ea typeface="Open Sans Bold"/>
                <a:cs typeface="Open Sans Bold"/>
                <a:sym typeface="Open Sans Bold"/>
              </a:rPr>
              <a:t>BARTIN UNIVERSITY</a:t>
            </a:r>
          </a:p>
        </p:txBody>
      </p:sp>
      <p:sp>
        <p:nvSpPr>
          <p:cNvPr id="13" name="TextBox 13"/>
          <p:cNvSpPr txBox="1"/>
          <p:nvPr/>
        </p:nvSpPr>
        <p:spPr>
          <a:xfrm>
            <a:off x="3256068" y="3608937"/>
            <a:ext cx="10173182" cy="2453640"/>
          </a:xfrm>
          <a:prstGeom prst="rect">
            <a:avLst/>
          </a:prstGeom>
        </p:spPr>
        <p:txBody>
          <a:bodyPr lIns="0" tIns="0" rIns="0" bIns="0" rtlCol="0" anchor="t">
            <a:spAutoFit/>
          </a:bodyPr>
          <a:lstStyle/>
          <a:p>
            <a:pPr algn="ctr">
              <a:lnSpc>
                <a:spcPts val="20160"/>
              </a:lnSpc>
              <a:spcBef>
                <a:spcPct val="0"/>
              </a:spcBef>
            </a:pPr>
            <a:r>
              <a:rPr lang="en-US" sz="14400">
                <a:solidFill>
                  <a:srgbClr val="AFC3DA">
                    <a:alpha val="13725"/>
                  </a:srgbClr>
                </a:solidFill>
                <a:latin typeface="Bevan"/>
                <a:ea typeface="Bevan"/>
                <a:cs typeface="Bevan"/>
                <a:sym typeface="Bevan"/>
              </a:rPr>
              <a:t>BARTIN</a:t>
            </a:r>
          </a:p>
        </p:txBody>
      </p:sp>
      <p:sp>
        <p:nvSpPr>
          <p:cNvPr id="14" name="TextBox 14"/>
          <p:cNvSpPr txBox="1"/>
          <p:nvPr/>
        </p:nvSpPr>
        <p:spPr>
          <a:xfrm>
            <a:off x="7400161" y="5797891"/>
            <a:ext cx="1884998" cy="1604644"/>
          </a:xfrm>
          <a:prstGeom prst="rect">
            <a:avLst/>
          </a:prstGeom>
        </p:spPr>
        <p:txBody>
          <a:bodyPr lIns="0" tIns="0" rIns="0" bIns="0" rtlCol="0" anchor="t">
            <a:spAutoFit/>
          </a:bodyPr>
          <a:lstStyle/>
          <a:p>
            <a:pPr algn="ctr">
              <a:lnSpc>
                <a:spcPts val="12880"/>
              </a:lnSpc>
            </a:pPr>
            <a:r>
              <a:rPr lang="en-US" sz="9200" b="1">
                <a:solidFill>
                  <a:srgbClr val="FF0000"/>
                </a:solidFill>
                <a:latin typeface="Arimo Bold"/>
                <a:ea typeface="Arimo Bold"/>
                <a:cs typeface="Arimo Bold"/>
                <a:sym typeface="Arimo Bold"/>
              </a:rPr>
              <a:t>112</a:t>
            </a:r>
          </a:p>
        </p:txBody>
      </p:sp>
      <p:sp>
        <p:nvSpPr>
          <p:cNvPr id="15" name="TextBox 15"/>
          <p:cNvSpPr txBox="1"/>
          <p:nvPr/>
        </p:nvSpPr>
        <p:spPr>
          <a:xfrm>
            <a:off x="2964894" y="9762537"/>
            <a:ext cx="13447573" cy="406458"/>
          </a:xfrm>
          <a:prstGeom prst="rect">
            <a:avLst/>
          </a:prstGeom>
        </p:spPr>
        <p:txBody>
          <a:bodyPr wrap="square" lIns="0" tIns="0" rIns="0" bIns="0" rtlCol="0" anchor="t">
            <a:spAutoFit/>
          </a:bodyPr>
          <a:lstStyle/>
          <a:p>
            <a:pPr algn="ctr">
              <a:lnSpc>
                <a:spcPts val="3359"/>
              </a:lnSpc>
              <a:spcBef>
                <a:spcPct val="0"/>
              </a:spcBef>
            </a:pPr>
            <a:r>
              <a:rPr lang="en-US" sz="2399" b="1" i="1" dirty="0">
                <a:solidFill>
                  <a:srgbClr val="000000"/>
                </a:solidFill>
                <a:latin typeface="Canva Sans Bold Italics"/>
                <a:ea typeface="Canva Sans Bold Italics"/>
                <a:cs typeface="Canva Sans Bold Italics"/>
                <a:sym typeface="Canva Sans Bold Italics"/>
              </a:rPr>
              <a:t>In case of emergencies, dial 112 to call an ambulance (service is free in Türkiye).</a:t>
            </a:r>
          </a:p>
        </p:txBody>
      </p:sp>
    </p:spTree>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259300" y="0"/>
            <a:ext cx="1028700" cy="1028700"/>
            <a:chOff x="0" y="0"/>
            <a:chExt cx="270933" cy="270933"/>
          </a:xfrm>
        </p:grpSpPr>
        <p:sp>
          <p:nvSpPr>
            <p:cNvPr id="3" name="Freeform 3"/>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solidFill>
              <a:srgbClr val="2A4A91"/>
            </a:solidFill>
          </p:spPr>
          <p:txBody>
            <a:bodyPr/>
            <a:lstStyle/>
            <a:p>
              <a:endParaRPr lang="tr-TR"/>
            </a:p>
          </p:txBody>
        </p:sp>
        <p:sp>
          <p:nvSpPr>
            <p:cNvPr id="4" name="TextBox 4"/>
            <p:cNvSpPr txBox="1"/>
            <p:nvPr/>
          </p:nvSpPr>
          <p:spPr>
            <a:xfrm>
              <a:off x="0" y="-38100"/>
              <a:ext cx="270933" cy="30903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6583129" y="9718274"/>
            <a:ext cx="1028700" cy="91209"/>
            <a:chOff x="0" y="0"/>
            <a:chExt cx="270933" cy="24022"/>
          </a:xfrm>
        </p:grpSpPr>
        <p:sp>
          <p:nvSpPr>
            <p:cNvPr id="6" name="Freeform 6"/>
            <p:cNvSpPr/>
            <p:nvPr/>
          </p:nvSpPr>
          <p:spPr>
            <a:xfrm>
              <a:off x="0" y="0"/>
              <a:ext cx="270933" cy="24022"/>
            </a:xfrm>
            <a:custGeom>
              <a:avLst/>
              <a:gdLst/>
              <a:ahLst/>
              <a:cxnLst/>
              <a:rect l="l" t="t" r="r" b="b"/>
              <a:pathLst>
                <a:path w="270933" h="24022">
                  <a:moveTo>
                    <a:pt x="0" y="0"/>
                  </a:moveTo>
                  <a:lnTo>
                    <a:pt x="270933" y="0"/>
                  </a:lnTo>
                  <a:lnTo>
                    <a:pt x="270933" y="24022"/>
                  </a:lnTo>
                  <a:lnTo>
                    <a:pt x="0" y="24022"/>
                  </a:lnTo>
                  <a:close/>
                </a:path>
              </a:pathLst>
            </a:custGeom>
            <a:solidFill>
              <a:srgbClr val="2A4A91"/>
            </a:solidFill>
          </p:spPr>
          <p:txBody>
            <a:bodyPr/>
            <a:lstStyle/>
            <a:p>
              <a:endParaRPr lang="tr-TR"/>
            </a:p>
          </p:txBody>
        </p:sp>
        <p:sp>
          <p:nvSpPr>
            <p:cNvPr id="7" name="TextBox 7"/>
            <p:cNvSpPr txBox="1"/>
            <p:nvPr/>
          </p:nvSpPr>
          <p:spPr>
            <a:xfrm>
              <a:off x="0" y="-38100"/>
              <a:ext cx="270933" cy="62122"/>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7611829" y="9718274"/>
            <a:ext cx="215147" cy="91209"/>
            <a:chOff x="0" y="0"/>
            <a:chExt cx="56664" cy="24022"/>
          </a:xfrm>
        </p:grpSpPr>
        <p:sp>
          <p:nvSpPr>
            <p:cNvPr id="9" name="Freeform 9"/>
            <p:cNvSpPr/>
            <p:nvPr/>
          </p:nvSpPr>
          <p:spPr>
            <a:xfrm>
              <a:off x="0" y="0"/>
              <a:ext cx="56664" cy="24022"/>
            </a:xfrm>
            <a:custGeom>
              <a:avLst/>
              <a:gdLst/>
              <a:ahLst/>
              <a:cxnLst/>
              <a:rect l="l" t="t" r="r" b="b"/>
              <a:pathLst>
                <a:path w="56664" h="24022">
                  <a:moveTo>
                    <a:pt x="0" y="0"/>
                  </a:moveTo>
                  <a:lnTo>
                    <a:pt x="56664" y="0"/>
                  </a:lnTo>
                  <a:lnTo>
                    <a:pt x="56664" y="24022"/>
                  </a:lnTo>
                  <a:lnTo>
                    <a:pt x="0" y="24022"/>
                  </a:lnTo>
                  <a:close/>
                </a:path>
              </a:pathLst>
            </a:custGeom>
            <a:solidFill>
              <a:srgbClr val="237005"/>
            </a:solidFill>
          </p:spPr>
          <p:txBody>
            <a:bodyPr/>
            <a:lstStyle/>
            <a:p>
              <a:endParaRPr lang="tr-TR"/>
            </a:p>
          </p:txBody>
        </p:sp>
        <p:sp>
          <p:nvSpPr>
            <p:cNvPr id="10" name="TextBox 10"/>
            <p:cNvSpPr txBox="1"/>
            <p:nvPr/>
          </p:nvSpPr>
          <p:spPr>
            <a:xfrm>
              <a:off x="0" y="-38100"/>
              <a:ext cx="56664" cy="62122"/>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028700" y="1740160"/>
            <a:ext cx="3857098" cy="5765884"/>
            <a:chOff x="0" y="0"/>
            <a:chExt cx="5142798" cy="7687846"/>
          </a:xfrm>
        </p:grpSpPr>
        <p:pic>
          <p:nvPicPr>
            <p:cNvPr id="12" name="Picture 12"/>
            <p:cNvPicPr>
              <a:picLocks noChangeAspect="1"/>
            </p:cNvPicPr>
            <p:nvPr/>
          </p:nvPicPr>
          <p:blipFill>
            <a:blip r:embed="rId2"/>
            <a:srcRect l="29979" r="29979"/>
            <a:stretch>
              <a:fillRect/>
            </a:stretch>
          </p:blipFill>
          <p:spPr>
            <a:xfrm>
              <a:off x="0" y="0"/>
              <a:ext cx="5142798" cy="7687846"/>
            </a:xfrm>
            <a:prstGeom prst="rect">
              <a:avLst/>
            </a:prstGeom>
          </p:spPr>
        </p:pic>
      </p:grpSp>
      <p:grpSp>
        <p:nvGrpSpPr>
          <p:cNvPr id="13" name="Group 13"/>
          <p:cNvGrpSpPr/>
          <p:nvPr/>
        </p:nvGrpSpPr>
        <p:grpSpPr>
          <a:xfrm>
            <a:off x="1028700" y="7695430"/>
            <a:ext cx="3857098" cy="851410"/>
            <a:chOff x="0" y="0"/>
            <a:chExt cx="845539" cy="186643"/>
          </a:xfrm>
        </p:grpSpPr>
        <p:sp>
          <p:nvSpPr>
            <p:cNvPr id="14" name="Freeform 14"/>
            <p:cNvSpPr/>
            <p:nvPr/>
          </p:nvSpPr>
          <p:spPr>
            <a:xfrm>
              <a:off x="0" y="0"/>
              <a:ext cx="845539" cy="186643"/>
            </a:xfrm>
            <a:custGeom>
              <a:avLst/>
              <a:gdLst/>
              <a:ahLst/>
              <a:cxnLst/>
              <a:rect l="l" t="t" r="r" b="b"/>
              <a:pathLst>
                <a:path w="845539" h="186643">
                  <a:moveTo>
                    <a:pt x="0" y="0"/>
                  </a:moveTo>
                  <a:lnTo>
                    <a:pt x="845539" y="0"/>
                  </a:lnTo>
                  <a:lnTo>
                    <a:pt x="845539" y="186643"/>
                  </a:lnTo>
                  <a:lnTo>
                    <a:pt x="0" y="186643"/>
                  </a:lnTo>
                  <a:close/>
                </a:path>
              </a:pathLst>
            </a:custGeom>
            <a:solidFill>
              <a:srgbClr val="AFC3DA"/>
            </a:solidFill>
          </p:spPr>
          <p:txBody>
            <a:bodyPr/>
            <a:lstStyle/>
            <a:p>
              <a:endParaRPr lang="tr-TR"/>
            </a:p>
          </p:txBody>
        </p:sp>
        <p:sp>
          <p:nvSpPr>
            <p:cNvPr id="15" name="TextBox 15"/>
            <p:cNvSpPr txBox="1"/>
            <p:nvPr/>
          </p:nvSpPr>
          <p:spPr>
            <a:xfrm>
              <a:off x="0" y="-38100"/>
              <a:ext cx="845539" cy="224743"/>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5082468" y="1740160"/>
            <a:ext cx="3857098" cy="5765884"/>
            <a:chOff x="0" y="0"/>
            <a:chExt cx="5142798" cy="7687846"/>
          </a:xfrm>
        </p:grpSpPr>
        <p:pic>
          <p:nvPicPr>
            <p:cNvPr id="17" name="Picture 17"/>
            <p:cNvPicPr>
              <a:picLocks noChangeAspect="1"/>
            </p:cNvPicPr>
            <p:nvPr/>
          </p:nvPicPr>
          <p:blipFill>
            <a:blip r:embed="rId3"/>
            <a:srcRect l="24944" r="24944"/>
            <a:stretch>
              <a:fillRect/>
            </a:stretch>
          </p:blipFill>
          <p:spPr>
            <a:xfrm>
              <a:off x="0" y="0"/>
              <a:ext cx="5142798" cy="7687846"/>
            </a:xfrm>
            <a:prstGeom prst="rect">
              <a:avLst/>
            </a:prstGeom>
          </p:spPr>
        </p:pic>
      </p:grpSp>
      <p:grpSp>
        <p:nvGrpSpPr>
          <p:cNvPr id="18" name="Group 18"/>
          <p:cNvGrpSpPr/>
          <p:nvPr/>
        </p:nvGrpSpPr>
        <p:grpSpPr>
          <a:xfrm>
            <a:off x="5082468" y="7695430"/>
            <a:ext cx="3857098" cy="851410"/>
            <a:chOff x="0" y="0"/>
            <a:chExt cx="845539" cy="186643"/>
          </a:xfrm>
        </p:grpSpPr>
        <p:sp>
          <p:nvSpPr>
            <p:cNvPr id="19" name="Freeform 19"/>
            <p:cNvSpPr/>
            <p:nvPr/>
          </p:nvSpPr>
          <p:spPr>
            <a:xfrm>
              <a:off x="0" y="0"/>
              <a:ext cx="845539" cy="186643"/>
            </a:xfrm>
            <a:custGeom>
              <a:avLst/>
              <a:gdLst/>
              <a:ahLst/>
              <a:cxnLst/>
              <a:rect l="l" t="t" r="r" b="b"/>
              <a:pathLst>
                <a:path w="845539" h="186643">
                  <a:moveTo>
                    <a:pt x="0" y="0"/>
                  </a:moveTo>
                  <a:lnTo>
                    <a:pt x="845539" y="0"/>
                  </a:lnTo>
                  <a:lnTo>
                    <a:pt x="845539" y="186643"/>
                  </a:lnTo>
                  <a:lnTo>
                    <a:pt x="0" y="186643"/>
                  </a:lnTo>
                  <a:close/>
                </a:path>
              </a:pathLst>
            </a:custGeom>
            <a:solidFill>
              <a:srgbClr val="AFC3DA"/>
            </a:solidFill>
          </p:spPr>
          <p:txBody>
            <a:bodyPr/>
            <a:lstStyle/>
            <a:p>
              <a:endParaRPr lang="tr-TR"/>
            </a:p>
          </p:txBody>
        </p:sp>
        <p:sp>
          <p:nvSpPr>
            <p:cNvPr id="20" name="TextBox 20"/>
            <p:cNvSpPr txBox="1"/>
            <p:nvPr/>
          </p:nvSpPr>
          <p:spPr>
            <a:xfrm>
              <a:off x="0" y="-38100"/>
              <a:ext cx="845539" cy="224743"/>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1292982" y="7874650"/>
            <a:ext cx="3328534" cy="445484"/>
          </a:xfrm>
          <a:prstGeom prst="rect">
            <a:avLst/>
          </a:prstGeom>
        </p:spPr>
        <p:txBody>
          <a:bodyPr lIns="0" tIns="0" rIns="0" bIns="0" rtlCol="0" anchor="t">
            <a:spAutoFit/>
          </a:bodyPr>
          <a:lstStyle/>
          <a:p>
            <a:pPr algn="ctr">
              <a:lnSpc>
                <a:spcPts val="3676"/>
              </a:lnSpc>
              <a:spcBef>
                <a:spcPct val="0"/>
              </a:spcBef>
            </a:pPr>
            <a:r>
              <a:rPr lang="en-US" sz="2626" b="1">
                <a:solidFill>
                  <a:srgbClr val="FFFFFF"/>
                </a:solidFill>
                <a:latin typeface="Open Sans Bold"/>
                <a:ea typeface="Open Sans Bold"/>
                <a:cs typeface="Open Sans Bold"/>
                <a:sym typeface="Open Sans Bold"/>
              </a:rPr>
              <a:t>City Buses</a:t>
            </a:r>
          </a:p>
        </p:txBody>
      </p:sp>
      <p:sp>
        <p:nvSpPr>
          <p:cNvPr id="22" name="TextBox 22"/>
          <p:cNvSpPr txBox="1"/>
          <p:nvPr/>
        </p:nvSpPr>
        <p:spPr>
          <a:xfrm>
            <a:off x="5346750" y="7874650"/>
            <a:ext cx="3328534" cy="445484"/>
          </a:xfrm>
          <a:prstGeom prst="rect">
            <a:avLst/>
          </a:prstGeom>
        </p:spPr>
        <p:txBody>
          <a:bodyPr lIns="0" tIns="0" rIns="0" bIns="0" rtlCol="0" anchor="t">
            <a:spAutoFit/>
          </a:bodyPr>
          <a:lstStyle/>
          <a:p>
            <a:pPr algn="ctr">
              <a:lnSpc>
                <a:spcPts val="3676"/>
              </a:lnSpc>
              <a:spcBef>
                <a:spcPct val="0"/>
              </a:spcBef>
            </a:pPr>
            <a:r>
              <a:rPr lang="en-US" sz="2626" b="1">
                <a:solidFill>
                  <a:srgbClr val="FFFFFF"/>
                </a:solidFill>
                <a:latin typeface="Open Sans Bold"/>
                <a:ea typeface="Open Sans Bold"/>
                <a:cs typeface="Open Sans Bold"/>
                <a:sym typeface="Open Sans Bold"/>
              </a:rPr>
              <a:t>For Between Cities</a:t>
            </a:r>
          </a:p>
        </p:txBody>
      </p:sp>
      <p:sp>
        <p:nvSpPr>
          <p:cNvPr id="23" name="TextBox 23"/>
          <p:cNvSpPr txBox="1"/>
          <p:nvPr/>
        </p:nvSpPr>
        <p:spPr>
          <a:xfrm>
            <a:off x="10091652" y="795814"/>
            <a:ext cx="7326208" cy="2552700"/>
          </a:xfrm>
          <a:prstGeom prst="rect">
            <a:avLst/>
          </a:prstGeom>
        </p:spPr>
        <p:txBody>
          <a:bodyPr lIns="0" tIns="0" rIns="0" bIns="0" rtlCol="0" anchor="t">
            <a:spAutoFit/>
          </a:bodyPr>
          <a:lstStyle/>
          <a:p>
            <a:pPr algn="l">
              <a:lnSpc>
                <a:spcPts val="6600"/>
              </a:lnSpc>
            </a:pPr>
            <a:r>
              <a:rPr lang="en-US" sz="6000" b="1">
                <a:solidFill>
                  <a:srgbClr val="237005"/>
                </a:solidFill>
                <a:latin typeface="Roboto Bold"/>
                <a:ea typeface="Roboto Bold"/>
                <a:cs typeface="Roboto Bold"/>
                <a:sym typeface="Roboto Bold"/>
              </a:rPr>
              <a:t> </a:t>
            </a:r>
          </a:p>
          <a:p>
            <a:pPr algn="l">
              <a:lnSpc>
                <a:spcPts val="6600"/>
              </a:lnSpc>
            </a:pPr>
            <a:r>
              <a:rPr lang="en-US" sz="6000" b="1">
                <a:solidFill>
                  <a:srgbClr val="237005"/>
                </a:solidFill>
                <a:latin typeface="Roboto Bold"/>
                <a:ea typeface="Roboto Bold"/>
                <a:cs typeface="Roboto Bold"/>
                <a:sym typeface="Roboto Bold"/>
              </a:rPr>
              <a:t>🚍</a:t>
            </a:r>
            <a:r>
              <a:rPr lang="en-US" sz="6000" b="1">
                <a:solidFill>
                  <a:srgbClr val="AFC3DA"/>
                </a:solidFill>
                <a:latin typeface="Roboto Bold"/>
                <a:ea typeface="Roboto Bold"/>
                <a:cs typeface="Roboto Bold"/>
                <a:sym typeface="Roboto Bold"/>
              </a:rPr>
              <a:t> Transportation </a:t>
            </a:r>
          </a:p>
          <a:p>
            <a:pPr algn="l">
              <a:lnSpc>
                <a:spcPts val="6600"/>
              </a:lnSpc>
            </a:pPr>
            <a:endParaRPr lang="en-US" sz="6000" b="1">
              <a:solidFill>
                <a:srgbClr val="AFC3DA"/>
              </a:solidFill>
              <a:latin typeface="Roboto Bold"/>
              <a:ea typeface="Roboto Bold"/>
              <a:cs typeface="Roboto Bold"/>
              <a:sym typeface="Roboto Bold"/>
            </a:endParaRPr>
          </a:p>
        </p:txBody>
      </p:sp>
      <p:sp>
        <p:nvSpPr>
          <p:cNvPr id="24" name="TextBox 24"/>
          <p:cNvSpPr txBox="1"/>
          <p:nvPr/>
        </p:nvSpPr>
        <p:spPr>
          <a:xfrm>
            <a:off x="9139591" y="2265060"/>
            <a:ext cx="9066487" cy="7101840"/>
          </a:xfrm>
          <a:prstGeom prst="rect">
            <a:avLst/>
          </a:prstGeom>
        </p:spPr>
        <p:txBody>
          <a:bodyPr lIns="0" tIns="0" rIns="0" bIns="0" rtlCol="0" anchor="t">
            <a:spAutoFit/>
          </a:bodyPr>
          <a:lstStyle/>
          <a:p>
            <a:pPr algn="ctr">
              <a:lnSpc>
                <a:spcPts val="3359"/>
              </a:lnSpc>
              <a:spcBef>
                <a:spcPct val="0"/>
              </a:spcBef>
            </a:pPr>
            <a:endParaRPr/>
          </a:p>
          <a:p>
            <a:pPr algn="ctr">
              <a:lnSpc>
                <a:spcPts val="3359"/>
              </a:lnSpc>
              <a:spcBef>
                <a:spcPct val="0"/>
              </a:spcBef>
            </a:pPr>
            <a:r>
              <a:rPr lang="en-US" sz="2399" b="1">
                <a:solidFill>
                  <a:srgbClr val="000000"/>
                </a:solidFill>
                <a:latin typeface="Canva Sans Bold"/>
                <a:ea typeface="Canva Sans Bold"/>
                <a:cs typeface="Canva Sans Bold"/>
                <a:sym typeface="Canva Sans Bold"/>
              </a:rPr>
              <a:t>Within the City: </a:t>
            </a:r>
          </a:p>
          <a:p>
            <a:pPr algn="ctr">
              <a:lnSpc>
                <a:spcPts val="3359"/>
              </a:lnSpc>
              <a:spcBef>
                <a:spcPct val="0"/>
              </a:spcBef>
            </a:pPr>
            <a:endParaRPr lang="en-US" sz="2399" b="1">
              <a:solidFill>
                <a:srgbClr val="000000"/>
              </a:solidFill>
              <a:latin typeface="Canva Sans Bold"/>
              <a:ea typeface="Canva Sans Bold"/>
              <a:cs typeface="Canva Sans Bold"/>
              <a:sym typeface="Canva Sans Bold"/>
            </a:endParaRPr>
          </a:p>
          <a:p>
            <a:pPr algn="ctr">
              <a:lnSpc>
                <a:spcPts val="3359"/>
              </a:lnSpc>
              <a:spcBef>
                <a:spcPct val="0"/>
              </a:spcBef>
            </a:pPr>
            <a:r>
              <a:rPr lang="en-US" sz="2399">
                <a:solidFill>
                  <a:srgbClr val="000000"/>
                </a:solidFill>
                <a:latin typeface="Canva Sans"/>
                <a:ea typeface="Canva Sans"/>
                <a:cs typeface="Canva Sans"/>
                <a:sym typeface="Canva Sans"/>
              </a:rPr>
              <a:t>Public buses and minibuses (dolmuş) are commonly used. </a:t>
            </a:r>
          </a:p>
          <a:p>
            <a:pPr algn="ctr">
              <a:lnSpc>
                <a:spcPts val="3359"/>
              </a:lnSpc>
              <a:spcBef>
                <a:spcPct val="0"/>
              </a:spcBef>
            </a:pPr>
            <a:r>
              <a:rPr lang="en-US" sz="2399">
                <a:solidFill>
                  <a:srgbClr val="000000"/>
                </a:solidFill>
                <a:latin typeface="Canva Sans"/>
                <a:ea typeface="Canva Sans"/>
                <a:cs typeface="Canva Sans"/>
                <a:sym typeface="Canva Sans"/>
              </a:rPr>
              <a:t>Balkart is required to use city buses or you can pay it cash.</a:t>
            </a:r>
          </a:p>
          <a:p>
            <a:pPr algn="ctr">
              <a:lnSpc>
                <a:spcPts val="3359"/>
              </a:lnSpc>
              <a:spcBef>
                <a:spcPct val="0"/>
              </a:spcBef>
            </a:pPr>
            <a:r>
              <a:rPr lang="en-US" sz="2399">
                <a:solidFill>
                  <a:srgbClr val="000000"/>
                </a:solidFill>
                <a:latin typeface="Canva Sans"/>
                <a:ea typeface="Canva Sans"/>
                <a:cs typeface="Canva Sans"/>
                <a:sym typeface="Canva Sans"/>
              </a:rPr>
              <a:t>Taxis are available and affordable for short distances. </a:t>
            </a:r>
          </a:p>
          <a:p>
            <a:pPr algn="ctr">
              <a:lnSpc>
                <a:spcPts val="3359"/>
              </a:lnSpc>
              <a:spcBef>
                <a:spcPct val="0"/>
              </a:spcBef>
            </a:pPr>
            <a:endParaRPr lang="en-US" sz="2399">
              <a:solidFill>
                <a:srgbClr val="000000"/>
              </a:solidFill>
              <a:latin typeface="Canva Sans"/>
              <a:ea typeface="Canva Sans"/>
              <a:cs typeface="Canva Sans"/>
              <a:sym typeface="Canva Sans"/>
            </a:endParaRPr>
          </a:p>
          <a:p>
            <a:pPr algn="ctr">
              <a:lnSpc>
                <a:spcPts val="3359"/>
              </a:lnSpc>
              <a:spcBef>
                <a:spcPct val="0"/>
              </a:spcBef>
            </a:pPr>
            <a:endParaRPr lang="en-US" sz="2399">
              <a:solidFill>
                <a:srgbClr val="000000"/>
              </a:solidFill>
              <a:latin typeface="Canva Sans"/>
              <a:ea typeface="Canva Sans"/>
              <a:cs typeface="Canva Sans"/>
              <a:sym typeface="Canva Sans"/>
            </a:endParaRPr>
          </a:p>
          <a:p>
            <a:pPr algn="ctr">
              <a:lnSpc>
                <a:spcPts val="3359"/>
              </a:lnSpc>
              <a:spcBef>
                <a:spcPct val="0"/>
              </a:spcBef>
            </a:pPr>
            <a:r>
              <a:rPr lang="en-US" sz="2399" b="1">
                <a:solidFill>
                  <a:srgbClr val="000000"/>
                </a:solidFill>
                <a:latin typeface="Canva Sans Bold"/>
                <a:ea typeface="Canva Sans Bold"/>
                <a:cs typeface="Canva Sans Bold"/>
                <a:sym typeface="Canva Sans Bold"/>
              </a:rPr>
              <a:t>Travel to Other Cities: </a:t>
            </a:r>
          </a:p>
          <a:p>
            <a:pPr algn="ctr">
              <a:lnSpc>
                <a:spcPts val="3359"/>
              </a:lnSpc>
              <a:spcBef>
                <a:spcPct val="0"/>
              </a:spcBef>
            </a:pPr>
            <a:endParaRPr lang="en-US" sz="2399" b="1">
              <a:solidFill>
                <a:srgbClr val="000000"/>
              </a:solidFill>
              <a:latin typeface="Canva Sans Bold"/>
              <a:ea typeface="Canva Sans Bold"/>
              <a:cs typeface="Canva Sans Bold"/>
              <a:sym typeface="Canva Sans Bold"/>
            </a:endParaRPr>
          </a:p>
          <a:p>
            <a:pPr algn="ctr">
              <a:lnSpc>
                <a:spcPts val="3359"/>
              </a:lnSpc>
              <a:spcBef>
                <a:spcPct val="0"/>
              </a:spcBef>
            </a:pPr>
            <a:r>
              <a:rPr lang="en-US" sz="2399">
                <a:solidFill>
                  <a:srgbClr val="000000"/>
                </a:solidFill>
                <a:latin typeface="Canva Sans"/>
                <a:ea typeface="Canva Sans"/>
                <a:cs typeface="Canva Sans"/>
                <a:sym typeface="Canva Sans"/>
              </a:rPr>
              <a:t>Istanbul: ~7 hours by bus </a:t>
            </a:r>
          </a:p>
          <a:p>
            <a:pPr algn="ctr">
              <a:lnSpc>
                <a:spcPts val="3359"/>
              </a:lnSpc>
              <a:spcBef>
                <a:spcPct val="0"/>
              </a:spcBef>
            </a:pPr>
            <a:r>
              <a:rPr lang="en-US" sz="2399">
                <a:solidFill>
                  <a:srgbClr val="000000"/>
                </a:solidFill>
                <a:latin typeface="Canva Sans"/>
                <a:ea typeface="Canva Sans"/>
                <a:cs typeface="Canva Sans"/>
                <a:sym typeface="Canva Sans"/>
              </a:rPr>
              <a:t>Eskisehir:  ~6 hours by bus </a:t>
            </a:r>
          </a:p>
          <a:p>
            <a:pPr algn="ctr">
              <a:lnSpc>
                <a:spcPts val="3359"/>
              </a:lnSpc>
              <a:spcBef>
                <a:spcPct val="0"/>
              </a:spcBef>
            </a:pPr>
            <a:r>
              <a:rPr lang="en-US" sz="2399">
                <a:solidFill>
                  <a:srgbClr val="000000"/>
                </a:solidFill>
                <a:latin typeface="Canva Sans"/>
                <a:ea typeface="Canva Sans"/>
                <a:cs typeface="Canva Sans"/>
                <a:sym typeface="Canva Sans"/>
              </a:rPr>
              <a:t>Ankara: ~4 hours by bus </a:t>
            </a:r>
          </a:p>
          <a:p>
            <a:pPr algn="ctr">
              <a:lnSpc>
                <a:spcPts val="3359"/>
              </a:lnSpc>
              <a:spcBef>
                <a:spcPct val="0"/>
              </a:spcBef>
            </a:pPr>
            <a:r>
              <a:rPr lang="en-US" sz="2399">
                <a:solidFill>
                  <a:srgbClr val="000000"/>
                </a:solidFill>
                <a:latin typeface="Canva Sans"/>
                <a:ea typeface="Canva Sans"/>
                <a:cs typeface="Canva Sans"/>
                <a:sym typeface="Canva Sans"/>
              </a:rPr>
              <a:t>Zonguldak: ~1.5 hours by bus </a:t>
            </a:r>
          </a:p>
          <a:p>
            <a:pPr algn="ctr">
              <a:lnSpc>
                <a:spcPts val="3359"/>
              </a:lnSpc>
              <a:spcBef>
                <a:spcPct val="0"/>
              </a:spcBef>
            </a:pPr>
            <a:r>
              <a:rPr lang="en-US" sz="2399">
                <a:solidFill>
                  <a:srgbClr val="000000"/>
                </a:solidFill>
                <a:latin typeface="Canva Sans"/>
                <a:ea typeface="Canva Sans"/>
                <a:cs typeface="Canva Sans"/>
                <a:sym typeface="Canva Sans"/>
              </a:rPr>
              <a:t>Karabuk: ~1.5 hours by bus</a:t>
            </a:r>
          </a:p>
          <a:p>
            <a:pPr algn="ctr">
              <a:lnSpc>
                <a:spcPts val="3359"/>
              </a:lnSpc>
              <a:spcBef>
                <a:spcPct val="0"/>
              </a:spcBef>
            </a:pPr>
            <a:endParaRPr lang="en-US" sz="2399">
              <a:solidFill>
                <a:srgbClr val="000000"/>
              </a:solidFill>
              <a:latin typeface="Canva Sans"/>
              <a:ea typeface="Canva Sans"/>
              <a:cs typeface="Canva Sans"/>
              <a:sym typeface="Canva Sans"/>
            </a:endParaRPr>
          </a:p>
          <a:p>
            <a:pPr algn="ctr">
              <a:lnSpc>
                <a:spcPts val="3359"/>
              </a:lnSpc>
              <a:spcBef>
                <a:spcPct val="0"/>
              </a:spcBef>
            </a:pPr>
            <a:r>
              <a:rPr lang="en-US" sz="2399">
                <a:solidFill>
                  <a:srgbClr val="000000"/>
                </a:solidFill>
                <a:latin typeface="Canva Sans"/>
                <a:ea typeface="Canva Sans"/>
                <a:cs typeface="Canva Sans"/>
                <a:sym typeface="Canva Sans"/>
              </a:rPr>
              <a:t> Buses operate daily from Bartın Bus Terminal. </a:t>
            </a:r>
          </a:p>
        </p:txBody>
      </p:sp>
      <p:grpSp>
        <p:nvGrpSpPr>
          <p:cNvPr id="25" name="Group 25"/>
          <p:cNvGrpSpPr/>
          <p:nvPr/>
        </p:nvGrpSpPr>
        <p:grpSpPr>
          <a:xfrm>
            <a:off x="323373" y="140548"/>
            <a:ext cx="1206592" cy="1206592"/>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a:stretch>
            </a:blipFill>
          </p:spPr>
          <p:txBody>
            <a:bodyPr/>
            <a:lstStyle/>
            <a:p>
              <a:endParaRPr lang="tr-TR"/>
            </a:p>
          </p:txBody>
        </p:sp>
      </p:grpSp>
      <p:sp>
        <p:nvSpPr>
          <p:cNvPr id="27" name="TextBox 27"/>
          <p:cNvSpPr txBox="1"/>
          <p:nvPr/>
        </p:nvSpPr>
        <p:spPr>
          <a:xfrm>
            <a:off x="1679291" y="625734"/>
            <a:ext cx="1926211" cy="240665"/>
          </a:xfrm>
          <a:prstGeom prst="rect">
            <a:avLst/>
          </a:prstGeom>
        </p:spPr>
        <p:txBody>
          <a:bodyPr lIns="0" tIns="0" rIns="0" bIns="0" rtlCol="0" anchor="t">
            <a:spAutoFit/>
          </a:bodyPr>
          <a:lstStyle/>
          <a:p>
            <a:pPr algn="l">
              <a:lnSpc>
                <a:spcPts val="1960"/>
              </a:lnSpc>
              <a:spcBef>
                <a:spcPct val="0"/>
              </a:spcBef>
            </a:pPr>
            <a:r>
              <a:rPr lang="en-US" sz="1400" b="1">
                <a:solidFill>
                  <a:srgbClr val="1F2020"/>
                </a:solidFill>
                <a:latin typeface="Open Sans Bold"/>
                <a:ea typeface="Open Sans Bold"/>
                <a:cs typeface="Open Sans Bold"/>
                <a:sym typeface="Open Sans Bold"/>
              </a:rPr>
              <a:t>BARTIN UNIVERSITY</a:t>
            </a:r>
          </a:p>
        </p:txBody>
      </p:sp>
    </p:spTree>
  </p:cSld>
  <p:clrMapOvr>
    <a:masterClrMapping/>
  </p:clrMapOvr>
  <p:transition spd="slow">
    <p:cove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TotalTime>
  <Words>2048</Words>
  <Application>Microsoft Office PowerPoint</Application>
  <PresentationFormat>Custom</PresentationFormat>
  <Paragraphs>265</Paragraphs>
  <Slides>20</Slides>
  <Notes>1</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20</vt:i4>
      </vt:variant>
    </vt:vector>
  </HeadingPairs>
  <TitlesOfParts>
    <vt:vector size="39" baseType="lpstr">
      <vt:lpstr>Bevan</vt:lpstr>
      <vt:lpstr>ADLaM Display</vt:lpstr>
      <vt:lpstr>DejaVu Serif Bold</vt:lpstr>
      <vt:lpstr>Arimo Italics</vt:lpstr>
      <vt:lpstr>Arimo Bold Italics</vt:lpstr>
      <vt:lpstr>Pridi</vt:lpstr>
      <vt:lpstr>Barlow</vt:lpstr>
      <vt:lpstr>Aptos</vt:lpstr>
      <vt:lpstr>Canva Sans Bold Italics</vt:lpstr>
      <vt:lpstr>Canva Sans Bold</vt:lpstr>
      <vt:lpstr>Canva Sans</vt:lpstr>
      <vt:lpstr>Calibri</vt:lpstr>
      <vt:lpstr>Arimo Bold</vt:lpstr>
      <vt:lpstr>Open Sans Bold</vt:lpstr>
      <vt:lpstr>Roboto Bold</vt:lpstr>
      <vt:lpstr>Arimo</vt:lpstr>
      <vt:lpstr>Open Sans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erasmus staj</dc:title>
  <cp:lastModifiedBy>Ahmet Yirmibeş</cp:lastModifiedBy>
  <cp:revision>2</cp:revision>
  <dcterms:created xsi:type="dcterms:W3CDTF">2006-08-16T00:00:00Z</dcterms:created>
  <dcterms:modified xsi:type="dcterms:W3CDTF">2025-08-28T08:03:44Z</dcterms:modified>
  <dc:identifier>DAGwZ4hWKVI</dc:identifier>
</cp:coreProperties>
</file>